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32"/>
  </p:notesMasterIdLst>
  <p:sldIdLst>
    <p:sldId id="259" r:id="rId2"/>
    <p:sldId id="260" r:id="rId3"/>
    <p:sldId id="261" r:id="rId4"/>
    <p:sldId id="262" r:id="rId5"/>
    <p:sldId id="263" r:id="rId6"/>
    <p:sldId id="264" r:id="rId7"/>
    <p:sldId id="265" r:id="rId8"/>
    <p:sldId id="266" r:id="rId9"/>
    <p:sldId id="269" r:id="rId10"/>
    <p:sldId id="270" r:id="rId11"/>
    <p:sldId id="271" r:id="rId12"/>
    <p:sldId id="272" r:id="rId13"/>
    <p:sldId id="316" r:id="rId14"/>
    <p:sldId id="310" r:id="rId15"/>
    <p:sldId id="311" r:id="rId16"/>
    <p:sldId id="312" r:id="rId17"/>
    <p:sldId id="313" r:id="rId18"/>
    <p:sldId id="296" r:id="rId19"/>
    <p:sldId id="273" r:id="rId20"/>
    <p:sldId id="279" r:id="rId21"/>
    <p:sldId id="280" r:id="rId22"/>
    <p:sldId id="278" r:id="rId23"/>
    <p:sldId id="284" r:id="rId24"/>
    <p:sldId id="306" r:id="rId25"/>
    <p:sldId id="307" r:id="rId26"/>
    <p:sldId id="283" r:id="rId27"/>
    <p:sldId id="308" r:id="rId28"/>
    <p:sldId id="277" r:id="rId29"/>
    <p:sldId id="285" r:id="rId30"/>
    <p:sldId id="286" r:id="rId31"/>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186" y="-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3652D6-144D-4710-BD3A-D16B52E67EF0}" type="datetimeFigureOut">
              <a:rPr lang="zh-TW" altLang="en-US" smtClean="0"/>
              <a:pPr/>
              <a:t>2019/4/10</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959B2A-9022-49CA-85CF-27D9582718F7}" type="slidenum">
              <a:rPr lang="zh-TW" altLang="en-US" smtClean="0"/>
              <a:pPr/>
              <a:t>‹#›</a:t>
            </a:fld>
            <a:endParaRPr lang="zh-TW" altLang="en-US"/>
          </a:p>
        </p:txBody>
      </p:sp>
    </p:spTree>
    <p:extLst>
      <p:ext uri="{BB962C8B-B14F-4D97-AF65-F5344CB8AC3E}">
        <p14:creationId xmlns:p14="http://schemas.microsoft.com/office/powerpoint/2010/main" val="3739830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zh-TW" altLang="en-US" smtClean="0"/>
              <a:t>按一下以編輯母片標題樣式</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TW" altLang="en-US" smtClean="0"/>
              <a:t>按一下以編輯母片副標題樣式</a:t>
            </a:r>
            <a:endParaRPr kumimoji="0" lang="en-US"/>
          </a:p>
        </p:txBody>
      </p:sp>
      <p:sp>
        <p:nvSpPr>
          <p:cNvPr id="30" name="Date Placeholder 29"/>
          <p:cNvSpPr>
            <a:spLocks noGrp="1"/>
          </p:cNvSpPr>
          <p:nvPr>
            <p:ph type="dt" sz="half" idx="10"/>
          </p:nvPr>
        </p:nvSpPr>
        <p:spPr/>
        <p:txBody>
          <a:bodyPr/>
          <a:lstStyle/>
          <a:p>
            <a:fld id="{F51C28BA-0244-4A17-A4E7-E60D1535A556}" type="datetimeFigureOut">
              <a:rPr lang="zh-TW" altLang="en-US" smtClean="0"/>
              <a:pPr/>
              <a:t>2019/4/10</a:t>
            </a:fld>
            <a:endParaRPr lang="zh-TW" altLang="en-US"/>
          </a:p>
        </p:txBody>
      </p:sp>
      <p:sp>
        <p:nvSpPr>
          <p:cNvPr id="19" name="Footer Placeholder 18"/>
          <p:cNvSpPr>
            <a:spLocks noGrp="1"/>
          </p:cNvSpPr>
          <p:nvPr>
            <p:ph type="ftr" sz="quarter" idx="11"/>
          </p:nvPr>
        </p:nvSpPr>
        <p:spPr/>
        <p:txBody>
          <a:bodyPr/>
          <a:lstStyle/>
          <a:p>
            <a:endParaRPr lang="zh-TW" altLang="en-US"/>
          </a:p>
        </p:txBody>
      </p:sp>
      <p:sp>
        <p:nvSpPr>
          <p:cNvPr id="27" name="Slide Number Placeholder 26"/>
          <p:cNvSpPr>
            <a:spLocks noGrp="1"/>
          </p:cNvSpPr>
          <p:nvPr>
            <p:ph type="sldNum" sz="quarter" idx="12"/>
          </p:nvPr>
        </p:nvSpPr>
        <p:spPr/>
        <p:txBody>
          <a:bodyPr/>
          <a:lstStyle/>
          <a:p>
            <a:fld id="{B414C354-74CD-47AF-A51A-5FA774EDD9D2}" type="slidenum">
              <a:rPr lang="zh-TW" altLang="en-US" smtClean="0"/>
              <a:pPr/>
              <a:t>‹#›</a:t>
            </a:fld>
            <a:endParaRPr lang="zh-TW"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zh-TW" altLang="en-US" smtClean="0"/>
              <a:t>按一下以編輯母片標題樣式</a:t>
            </a:r>
            <a:endParaRPr kumimoji="0" lang="en-US"/>
          </a:p>
        </p:txBody>
      </p:sp>
      <p:sp>
        <p:nvSpPr>
          <p:cNvPr id="3" name="Content Placeholder 2"/>
          <p:cNvSpPr>
            <a:spLocks noGrp="1"/>
          </p:cNvSpPr>
          <p:nvPr>
            <p:ph idx="1"/>
          </p:nvPr>
        </p:nvSpPr>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Date Placeholder 3"/>
          <p:cNvSpPr>
            <a:spLocks noGrp="1"/>
          </p:cNvSpPr>
          <p:nvPr>
            <p:ph type="dt" sz="half" idx="10"/>
          </p:nvPr>
        </p:nvSpPr>
        <p:spPr/>
        <p:txBody>
          <a:bodyPr/>
          <a:lstStyle/>
          <a:p>
            <a:fld id="{F51C28BA-0244-4A17-A4E7-E60D1535A556}" type="datetimeFigureOut">
              <a:rPr lang="zh-TW" altLang="en-US" smtClean="0"/>
              <a:pPr/>
              <a:t>2019/4/10</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B414C354-74CD-47AF-A51A-5FA774EDD9D2}" type="slidenum">
              <a:rPr lang="zh-TW" altLang="en-US" smtClean="0"/>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zh-TW" altLang="en-US" smtClean="0"/>
              <a:t>按一下以編輯母片標題樣式</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TW" altLang="en-US" smtClean="0"/>
              <a:t>按一下以編輯母片文字樣式</a:t>
            </a:r>
          </a:p>
        </p:txBody>
      </p:sp>
      <p:sp>
        <p:nvSpPr>
          <p:cNvPr id="4" name="Date Placeholder 3"/>
          <p:cNvSpPr>
            <a:spLocks noGrp="1"/>
          </p:cNvSpPr>
          <p:nvPr>
            <p:ph type="dt" sz="half" idx="10"/>
          </p:nvPr>
        </p:nvSpPr>
        <p:spPr/>
        <p:txBody>
          <a:bodyPr/>
          <a:lstStyle/>
          <a:p>
            <a:fld id="{F51C28BA-0244-4A17-A4E7-E60D1535A556}" type="datetimeFigureOut">
              <a:rPr lang="zh-TW" altLang="en-US" smtClean="0"/>
              <a:pPr/>
              <a:t>2019/4/10</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B414C354-74CD-47AF-A51A-5FA774EDD9D2}" type="slidenum">
              <a:rPr lang="zh-TW" altLang="en-US" smtClean="0"/>
              <a:pPr/>
              <a:t>‹#›</a:t>
            </a:fld>
            <a:endParaRPr lang="zh-TW"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zh-TW" altLang="en-US" smtClean="0"/>
              <a:t>按一下以編輯母片標題樣式</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Date Placeholder 4"/>
          <p:cNvSpPr>
            <a:spLocks noGrp="1"/>
          </p:cNvSpPr>
          <p:nvPr>
            <p:ph type="dt" sz="half" idx="10"/>
          </p:nvPr>
        </p:nvSpPr>
        <p:spPr/>
        <p:txBody>
          <a:bodyPr/>
          <a:lstStyle/>
          <a:p>
            <a:fld id="{F51C28BA-0244-4A17-A4E7-E60D1535A556}" type="datetimeFigureOut">
              <a:rPr lang="zh-TW" altLang="en-US" smtClean="0"/>
              <a:pPr/>
              <a:t>2019/4/10</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B414C354-74CD-47AF-A51A-5FA774EDD9D2}"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zh-TW" altLang="en-US" smtClean="0"/>
              <a:t>按一下以編輯母片標題樣式</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zh-TW" altLang="en-US" smtClean="0"/>
              <a:t>按一下以編輯母片文字樣式</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zh-TW" altLang="en-US" smtClean="0"/>
              <a:t>按一下以編輯母片文字樣式</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Date Placeholder 6"/>
          <p:cNvSpPr>
            <a:spLocks noGrp="1"/>
          </p:cNvSpPr>
          <p:nvPr>
            <p:ph type="dt" sz="half" idx="10"/>
          </p:nvPr>
        </p:nvSpPr>
        <p:spPr/>
        <p:txBody>
          <a:bodyPr/>
          <a:lstStyle/>
          <a:p>
            <a:fld id="{F51C28BA-0244-4A17-A4E7-E60D1535A556}" type="datetimeFigureOut">
              <a:rPr lang="zh-TW" altLang="en-US" smtClean="0"/>
              <a:pPr/>
              <a:t>2019/4/10</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B414C354-74CD-47AF-A51A-5FA774EDD9D2}" type="slidenum">
              <a:rPr lang="zh-TW" altLang="en-US" smtClean="0"/>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zh-TW" altLang="en-US" smtClean="0"/>
              <a:t>按一下以編輯母片標題樣式</a:t>
            </a:r>
            <a:endParaRPr kumimoji="0" lang="en-US"/>
          </a:p>
        </p:txBody>
      </p:sp>
      <p:sp>
        <p:nvSpPr>
          <p:cNvPr id="3" name="Date Placeholder 2"/>
          <p:cNvSpPr>
            <a:spLocks noGrp="1"/>
          </p:cNvSpPr>
          <p:nvPr>
            <p:ph type="dt" sz="half" idx="10"/>
          </p:nvPr>
        </p:nvSpPr>
        <p:spPr/>
        <p:txBody>
          <a:bodyPr/>
          <a:lstStyle/>
          <a:p>
            <a:fld id="{F51C28BA-0244-4A17-A4E7-E60D1535A556}" type="datetimeFigureOut">
              <a:rPr lang="zh-TW" altLang="en-US" smtClean="0"/>
              <a:pPr/>
              <a:t>2019/4/10</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B414C354-74CD-47AF-A51A-5FA774EDD9D2}"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1C28BA-0244-4A17-A4E7-E60D1535A556}" type="datetimeFigureOut">
              <a:rPr lang="zh-TW" altLang="en-US" smtClean="0"/>
              <a:pPr/>
              <a:t>2019/4/10</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B414C354-74CD-47AF-A51A-5FA774EDD9D2}"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zh-TW" altLang="en-US" smtClean="0"/>
              <a:t>按一下以編輯母片標題樣式</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zh-TW" altLang="en-US" smtClean="0"/>
              <a:t>按一下以編輯母片文字樣式</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Date Placeholder 4"/>
          <p:cNvSpPr>
            <a:spLocks noGrp="1"/>
          </p:cNvSpPr>
          <p:nvPr>
            <p:ph type="dt" sz="half" idx="10"/>
          </p:nvPr>
        </p:nvSpPr>
        <p:spPr/>
        <p:txBody>
          <a:bodyPr/>
          <a:lstStyle/>
          <a:p>
            <a:fld id="{F51C28BA-0244-4A17-A4E7-E60D1535A556}" type="datetimeFigureOut">
              <a:rPr lang="zh-TW" altLang="en-US" smtClean="0"/>
              <a:pPr/>
              <a:t>2019/4/10</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B414C354-74CD-47AF-A51A-5FA774EDD9D2}"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zh-TW" altLang="en-US" smtClean="0"/>
              <a:t>按一下以編輯母片標題樣式</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zh-TW" altLang="en-US" smtClean="0"/>
              <a:t>按一下以編輯母片文字樣式</a:t>
            </a:r>
          </a:p>
        </p:txBody>
      </p:sp>
      <p:sp>
        <p:nvSpPr>
          <p:cNvPr id="5" name="Date Placeholder 4"/>
          <p:cNvSpPr>
            <a:spLocks noGrp="1"/>
          </p:cNvSpPr>
          <p:nvPr>
            <p:ph type="dt" sz="half" idx="10"/>
          </p:nvPr>
        </p:nvSpPr>
        <p:spPr/>
        <p:txBody>
          <a:bodyPr/>
          <a:lstStyle/>
          <a:p>
            <a:fld id="{F51C28BA-0244-4A17-A4E7-E60D1535A556}" type="datetimeFigureOut">
              <a:rPr lang="zh-TW" altLang="en-US" smtClean="0"/>
              <a:pPr/>
              <a:t>2019/4/10</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a:xfrm>
            <a:off x="8077200" y="6356350"/>
            <a:ext cx="609600" cy="365125"/>
          </a:xfrm>
        </p:spPr>
        <p:txBody>
          <a:bodyPr/>
          <a:lstStyle/>
          <a:p>
            <a:fld id="{B414C354-74CD-47AF-A51A-5FA774EDD9D2}" type="slidenum">
              <a:rPr lang="zh-TW" altLang="en-US" smtClean="0"/>
              <a:pPr/>
              <a:t>‹#›</a:t>
            </a:fld>
            <a:endParaRPr lang="zh-TW" alt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zh-TW" altLang="en-US" smtClean="0"/>
              <a:t>按一下圖示以新增圖片</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zh-TW" altLang="en-US" smtClean="0"/>
              <a:t>按一下以編輯母片標題樣式</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Date Placeholder 3"/>
          <p:cNvSpPr>
            <a:spLocks noGrp="1"/>
          </p:cNvSpPr>
          <p:nvPr>
            <p:ph type="dt" sz="half" idx="10"/>
          </p:nvPr>
        </p:nvSpPr>
        <p:spPr/>
        <p:txBody>
          <a:bodyPr/>
          <a:lstStyle/>
          <a:p>
            <a:fld id="{F51C28BA-0244-4A17-A4E7-E60D1535A556}" type="datetimeFigureOut">
              <a:rPr lang="zh-TW" altLang="en-US" smtClean="0"/>
              <a:pPr/>
              <a:t>2019/4/10</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B414C354-74CD-47AF-A51A-5FA774EDD9D2}"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zh-TW" altLang="en-US" smtClean="0"/>
              <a:t>按一下以編輯母片標題樣式</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Date Placeholder 3"/>
          <p:cNvSpPr>
            <a:spLocks noGrp="1"/>
          </p:cNvSpPr>
          <p:nvPr>
            <p:ph type="dt" sz="half" idx="10"/>
          </p:nvPr>
        </p:nvSpPr>
        <p:spPr/>
        <p:txBody>
          <a:bodyPr/>
          <a:lstStyle/>
          <a:p>
            <a:fld id="{F51C28BA-0244-4A17-A4E7-E60D1535A556}" type="datetimeFigureOut">
              <a:rPr lang="zh-TW" altLang="en-US" smtClean="0"/>
              <a:pPr/>
              <a:t>2019/4/10</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B414C354-74CD-47AF-A51A-5FA774EDD9D2}" type="slidenum">
              <a:rPr lang="zh-TW" altLang="en-US" smtClean="0"/>
              <a:pPr/>
              <a:t>‹#›</a:t>
            </a:fld>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539750" y="333375"/>
            <a:ext cx="8001000" cy="12160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539750" y="1773238"/>
            <a:ext cx="3924300" cy="4267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16450" y="1773238"/>
            <a:ext cx="3924300" cy="4267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a:xfrm>
            <a:off x="609600" y="6396038"/>
            <a:ext cx="1981200" cy="325437"/>
          </a:xfrm>
        </p:spPr>
        <p:txBody>
          <a:bodyPr/>
          <a:lstStyle>
            <a:lvl1pPr>
              <a:defRPr/>
            </a:lvl1pPr>
          </a:lstStyle>
          <a:p>
            <a:endParaRPr lang="zh-TW" altLang="zh-TW"/>
          </a:p>
        </p:txBody>
      </p:sp>
      <p:sp>
        <p:nvSpPr>
          <p:cNvPr id="6" name="頁尾版面配置區 5"/>
          <p:cNvSpPr>
            <a:spLocks noGrp="1"/>
          </p:cNvSpPr>
          <p:nvPr>
            <p:ph type="ftr" sz="quarter" idx="11"/>
          </p:nvPr>
        </p:nvSpPr>
        <p:spPr>
          <a:xfrm>
            <a:off x="3124200" y="6245225"/>
            <a:ext cx="2895600" cy="476250"/>
          </a:xfrm>
        </p:spPr>
        <p:txBody>
          <a:bodyPr/>
          <a:lstStyle>
            <a:lvl1pPr>
              <a:defRPr/>
            </a:lvl1pPr>
          </a:lstStyle>
          <a:p>
            <a:endParaRPr lang="en-US" altLang="zh-TW"/>
          </a:p>
        </p:txBody>
      </p:sp>
      <p:sp>
        <p:nvSpPr>
          <p:cNvPr id="7" name="投影片編號版面配置區 6"/>
          <p:cNvSpPr>
            <a:spLocks noGrp="1"/>
          </p:cNvSpPr>
          <p:nvPr>
            <p:ph type="sldNum" sz="quarter" idx="12"/>
          </p:nvPr>
        </p:nvSpPr>
        <p:spPr>
          <a:xfrm>
            <a:off x="6553200" y="6245225"/>
            <a:ext cx="1981200" cy="476250"/>
          </a:xfrm>
        </p:spPr>
        <p:txBody>
          <a:bodyPr/>
          <a:lstStyle>
            <a:lvl1pPr>
              <a:defRPr/>
            </a:lvl1pPr>
          </a:lstStyle>
          <a:p>
            <a:fld id="{7F8E18DF-482E-469A-8A1C-8165785F8F04}" type="slidenum">
              <a:rPr lang="en-US" altLang="zh-TW"/>
              <a:pPr/>
              <a:t>‹#›</a:t>
            </a:fld>
            <a:endParaRPr lang="en-US" altLang="zh-TW"/>
          </a:p>
        </p:txBody>
      </p:sp>
    </p:spTree>
    <p:extLst>
      <p:ext uri="{BB962C8B-B14F-4D97-AF65-F5344CB8AC3E}">
        <p14:creationId xmlns:p14="http://schemas.microsoft.com/office/powerpoint/2010/main" val="3175281837"/>
      </p:ext>
    </p:extLst>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zh-TW" altLang="en-US" smtClean="0"/>
              <a:t>按一下以編輯母片標題樣式</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51C28BA-0244-4A17-A4E7-E60D1535A556}" type="datetimeFigureOut">
              <a:rPr lang="zh-TW" altLang="en-US" smtClean="0"/>
              <a:pPr/>
              <a:t>2019/4/10</a:t>
            </a:fld>
            <a:endParaRPr lang="zh-TW" alt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zh-TW" alt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414C354-74CD-47AF-A51A-5FA774EDD9D2}" type="slidenum">
              <a:rPr lang="zh-TW" altLang="en-US" smtClean="0"/>
              <a:pPr/>
              <a:t>‹#›</a:t>
            </a:fld>
            <a:endParaRPr lang="zh-TW" alt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s3-ap-northeast-1.amazonaws.com/tarobo/article_images/images/000/001/665/original/data?1547432597&amp;.png"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s3-ap-northeast-1.amazonaws.com/tarobo/article_images/images/000/001/666/original/data?1547432598&amp;.png" TargetMode="Externa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anuefund.com/UploadFiles/128f4c4a-d794-4476-9cc1-efc2348fbd51.PNG" TargetMode="Externa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moneydj.com/funddj/yp/yp012001.djhtm?a=ALZ60"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moneydj.com/funddj/ya/yp020001.djhtm?a=156" TargetMode="External"/><Relationship Id="rId2" Type="http://schemas.openxmlformats.org/officeDocument/2006/relationships/hyperlink" Target="https://www.moneydj.com/funddj/ya/YP303003.djhtm?a=BFC018" TargetMode="External"/><Relationship Id="rId1" Type="http://schemas.openxmlformats.org/officeDocument/2006/relationships/slideLayout" Target="../slideLayouts/slideLayout2.xml"/><Relationship Id="rId6" Type="http://schemas.openxmlformats.org/officeDocument/2006/relationships/image" Target="../media/image9.gif"/><Relationship Id="rId5" Type="http://schemas.openxmlformats.org/officeDocument/2006/relationships/image" Target="../media/image8.gif"/><Relationship Id="rId4" Type="http://schemas.openxmlformats.org/officeDocument/2006/relationships/image" Target="../media/image7.gif"/></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pPr algn="ctr"/>
            <a:r>
              <a:rPr lang="en-US" altLang="zh-TW" sz="3600" dirty="0">
                <a:solidFill>
                  <a:srgbClr val="000066"/>
                </a:solidFill>
                <a:effectLst>
                  <a:outerShdw blurRad="38100" dist="38100" dir="2700000" algn="tl">
                    <a:srgbClr val="C0C0C0"/>
                  </a:outerShdw>
                </a:effectLst>
                <a:latin typeface="超研澤特明" pitchFamily="49" charset="-120"/>
                <a:ea typeface="超研澤特明" pitchFamily="49" charset="-120"/>
              </a:rPr>
              <a:t> </a:t>
            </a:r>
            <a:r>
              <a:rPr lang="zh-TW" altLang="en-US" sz="3600" dirty="0" smtClean="0">
                <a:solidFill>
                  <a:srgbClr val="000066"/>
                </a:solidFill>
                <a:effectLst>
                  <a:outerShdw blurRad="38100" dist="38100" dir="2700000" algn="tl">
                    <a:srgbClr val="C0C0C0"/>
                  </a:outerShdw>
                </a:effectLst>
                <a:latin typeface="超研澤特明" pitchFamily="49" charset="-120"/>
                <a:ea typeface="超研澤特明" pitchFamily="49" charset="-120"/>
              </a:rPr>
              <a:t>第六章</a:t>
            </a:r>
            <a:r>
              <a:rPr lang="en-US" altLang="zh-TW" sz="3600" dirty="0" smtClean="0">
                <a:solidFill>
                  <a:srgbClr val="000066"/>
                </a:solidFill>
                <a:effectLst>
                  <a:outerShdw blurRad="38100" dist="38100" dir="2700000" algn="tl">
                    <a:srgbClr val="C0C0C0"/>
                  </a:outerShdw>
                </a:effectLst>
                <a:latin typeface="超研澤特明" pitchFamily="49" charset="-120"/>
                <a:ea typeface="超研澤特明" pitchFamily="49" charset="-120"/>
              </a:rPr>
              <a:t/>
            </a:r>
            <a:br>
              <a:rPr lang="en-US" altLang="zh-TW" sz="3600" dirty="0" smtClean="0">
                <a:solidFill>
                  <a:srgbClr val="000066"/>
                </a:solidFill>
                <a:effectLst>
                  <a:outerShdw blurRad="38100" dist="38100" dir="2700000" algn="tl">
                    <a:srgbClr val="C0C0C0"/>
                  </a:outerShdw>
                </a:effectLst>
                <a:latin typeface="超研澤特明" pitchFamily="49" charset="-120"/>
                <a:ea typeface="超研澤特明" pitchFamily="49" charset="-120"/>
              </a:rPr>
            </a:br>
            <a:r>
              <a:rPr lang="zh-TW" altLang="en-US" sz="3600" dirty="0" smtClean="0">
                <a:solidFill>
                  <a:srgbClr val="000066"/>
                </a:solidFill>
                <a:effectLst>
                  <a:outerShdw blurRad="38100" dist="38100" dir="2700000" algn="tl">
                    <a:srgbClr val="C0C0C0"/>
                  </a:outerShdw>
                </a:effectLst>
                <a:latin typeface="超研澤特明" pitchFamily="49" charset="-120"/>
                <a:ea typeface="超研澤特明" pitchFamily="49" charset="-120"/>
              </a:rPr>
              <a:t>高</a:t>
            </a:r>
            <a:r>
              <a:rPr lang="zh-TW" altLang="en-US" sz="3600" dirty="0">
                <a:solidFill>
                  <a:srgbClr val="000066"/>
                </a:solidFill>
                <a:effectLst>
                  <a:outerShdw blurRad="38100" dist="38100" dir="2700000" algn="tl">
                    <a:srgbClr val="C0C0C0"/>
                  </a:outerShdw>
                </a:effectLst>
                <a:latin typeface="超研澤特明" pitchFamily="49" charset="-120"/>
                <a:ea typeface="超研澤特明" pitchFamily="49" charset="-120"/>
              </a:rPr>
              <a:t>收益</a:t>
            </a:r>
            <a:r>
              <a:rPr lang="zh-TW" altLang="en-US" sz="3600" dirty="0" smtClean="0">
                <a:solidFill>
                  <a:srgbClr val="000066"/>
                </a:solidFill>
                <a:effectLst>
                  <a:outerShdw blurRad="38100" dist="38100" dir="2700000" algn="tl">
                    <a:srgbClr val="C0C0C0"/>
                  </a:outerShdw>
                </a:effectLst>
                <a:latin typeface="超研澤特明" pitchFamily="49" charset="-120"/>
                <a:ea typeface="超研澤特明" pitchFamily="49" charset="-120"/>
              </a:rPr>
              <a:t>債券</a:t>
            </a:r>
            <a:endParaRPr lang="zh-TW" altLang="en-US" sz="2400" dirty="0">
              <a:solidFill>
                <a:srgbClr val="000066"/>
              </a:solidFill>
              <a:effectLst>
                <a:outerShdw blurRad="38100" dist="38100" dir="2700000" algn="tl">
                  <a:srgbClr val="C0C0C0"/>
                </a:outerShdw>
              </a:effectLst>
              <a:latin typeface="Times New Roman" pitchFamily="18" charset="0"/>
              <a:ea typeface="超研澤特明" pitchFamily="49" charset="-120"/>
            </a:endParaRPr>
          </a:p>
        </p:txBody>
      </p:sp>
      <p:sp>
        <p:nvSpPr>
          <p:cNvPr id="188421" name="Rectangle 5"/>
          <p:cNvSpPr>
            <a:spLocks noGrp="1" noChangeArrowheads="1"/>
          </p:cNvSpPr>
          <p:nvPr>
            <p:ph type="body" sz="half" idx="1"/>
          </p:nvPr>
        </p:nvSpPr>
        <p:spPr>
          <a:xfrm>
            <a:off x="539750" y="1773238"/>
            <a:ext cx="7861300" cy="4267200"/>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indent="0">
              <a:lnSpc>
                <a:spcPct val="110000"/>
              </a:lnSpc>
              <a:buSzPct val="80000"/>
            </a:pPr>
            <a:r>
              <a:rPr lang="zh-TW" altLang="en-US" sz="2700">
                <a:solidFill>
                  <a:srgbClr val="000066"/>
                </a:solidFill>
                <a:effectLst>
                  <a:outerShdw blurRad="38100" dist="38100" dir="2700000" algn="tl">
                    <a:srgbClr val="C0C0C0"/>
                  </a:outerShdw>
                </a:effectLst>
                <a:latin typeface="Times New Roman" pitchFamily="18" charset="0"/>
              </a:rPr>
              <a:t>高收益債券 </a:t>
            </a:r>
            <a:r>
              <a:rPr lang="en-US" altLang="zh-TW" sz="2700">
                <a:solidFill>
                  <a:srgbClr val="000066"/>
                </a:solidFill>
                <a:effectLst>
                  <a:outerShdw blurRad="38100" dist="38100" dir="2700000" algn="tl">
                    <a:srgbClr val="C0C0C0"/>
                  </a:outerShdw>
                </a:effectLst>
                <a:latin typeface="Times New Roman" pitchFamily="18" charset="0"/>
              </a:rPr>
              <a:t>High Yield Bond</a:t>
            </a:r>
          </a:p>
          <a:p>
            <a:pPr marL="263525" lvl="1" indent="0">
              <a:lnSpc>
                <a:spcPct val="110000"/>
              </a:lnSpc>
              <a:buSzPct val="80000"/>
              <a:buFont typeface="Wingdings" pitchFamily="2" charset="2"/>
              <a:buNone/>
            </a:pPr>
            <a:r>
              <a:rPr lang="zh-TW" altLang="en-US" sz="2300">
                <a:solidFill>
                  <a:srgbClr val="000066"/>
                </a:solidFill>
                <a:latin typeface="Times New Roman" pitchFamily="18" charset="0"/>
              </a:rPr>
              <a:t>是指信用評等低於投資等級的企業所發行的債券</a:t>
            </a:r>
          </a:p>
          <a:p>
            <a:pPr marL="263525" lvl="1" indent="0">
              <a:lnSpc>
                <a:spcPct val="110000"/>
              </a:lnSpc>
              <a:buSzPct val="80000"/>
              <a:buFont typeface="Wingdings" pitchFamily="2" charset="2"/>
              <a:buNone/>
            </a:pPr>
            <a:r>
              <a:rPr lang="zh-TW" altLang="en-US" sz="2300">
                <a:solidFill>
                  <a:srgbClr val="000066"/>
                </a:solidFill>
                <a:latin typeface="Times New Roman" pitchFamily="18" charset="0"/>
              </a:rPr>
              <a:t>一般又稱為投機等級債券</a:t>
            </a:r>
            <a:r>
              <a:rPr lang="en-US" altLang="zh-TW" sz="2300">
                <a:solidFill>
                  <a:srgbClr val="000066"/>
                </a:solidFill>
                <a:latin typeface="Times New Roman" pitchFamily="18" charset="0"/>
              </a:rPr>
              <a:t>Speculative Grade</a:t>
            </a:r>
            <a:r>
              <a:rPr lang="zh-TW" altLang="en-US" sz="2300">
                <a:solidFill>
                  <a:srgbClr val="000066"/>
                </a:solidFill>
                <a:latin typeface="Times New Roman" pitchFamily="18" charset="0"/>
              </a:rPr>
              <a:t>或是垃圾債券</a:t>
            </a:r>
            <a:r>
              <a:rPr lang="en-US" altLang="zh-TW" sz="2300">
                <a:solidFill>
                  <a:srgbClr val="000066"/>
                </a:solidFill>
                <a:latin typeface="Times New Roman" pitchFamily="18" charset="0"/>
              </a:rPr>
              <a:t>Junk Bond</a:t>
            </a:r>
          </a:p>
          <a:p>
            <a:pPr marL="0" indent="0">
              <a:lnSpc>
                <a:spcPct val="110000"/>
              </a:lnSpc>
              <a:buSzPct val="80000"/>
              <a:buFont typeface="Wingdings" pitchFamily="2" charset="2"/>
              <a:buNone/>
            </a:pPr>
            <a:r>
              <a:rPr lang="en-US" altLang="zh-TW" sz="2300">
                <a:solidFill>
                  <a:srgbClr val="000066"/>
                </a:solidFill>
              </a:rPr>
              <a:t>§</a:t>
            </a:r>
            <a:r>
              <a:rPr lang="zh-TW" altLang="en-US" sz="2300">
                <a:solidFill>
                  <a:srgbClr val="000066"/>
                </a:solidFill>
              </a:rPr>
              <a:t>由於債券信用評等較差，因此違約風險貼水較高</a:t>
            </a:r>
            <a:endParaRPr lang="zh-TW" altLang="en-US" sz="2300">
              <a:solidFill>
                <a:srgbClr val="000066"/>
              </a:solidFill>
              <a:effectLst>
                <a:outerShdw blurRad="38100" dist="38100" dir="2700000" algn="tl">
                  <a:srgbClr val="C0C0C0"/>
                </a:outerShdw>
              </a:effectLst>
              <a:latin typeface="Times New Roman" pitchFamily="18" charset="0"/>
            </a:endParaRPr>
          </a:p>
          <a:p>
            <a:pPr marL="0" indent="0">
              <a:lnSpc>
                <a:spcPct val="110000"/>
              </a:lnSpc>
              <a:buSzPct val="80000"/>
            </a:pPr>
            <a:r>
              <a:rPr lang="zh-TW" altLang="zh-TW" sz="2700">
                <a:solidFill>
                  <a:srgbClr val="000066"/>
                </a:solidFill>
                <a:effectLst>
                  <a:outerShdw blurRad="38100" dist="38100" dir="2700000" algn="tl">
                    <a:srgbClr val="C0C0C0"/>
                  </a:outerShdw>
                </a:effectLst>
                <a:latin typeface="Times New Roman" pitchFamily="18" charset="0"/>
              </a:rPr>
              <a:t>投資等級vs.高收益的債信評等</a:t>
            </a:r>
            <a:endParaRPr lang="zh-TW" altLang="en-US" sz="3100">
              <a:solidFill>
                <a:srgbClr val="000066"/>
              </a:solidFill>
              <a:latin typeface="Times New Roman" pitchFamily="18" charset="0"/>
            </a:endParaRPr>
          </a:p>
          <a:p>
            <a:pPr marL="263525" lvl="1" indent="0">
              <a:buSzPct val="80000"/>
              <a:buFont typeface="Wingdings" pitchFamily="2" charset="2"/>
              <a:buNone/>
            </a:pPr>
            <a:endParaRPr lang="en-US" altLang="zh-TW" sz="2100">
              <a:solidFill>
                <a:srgbClr val="000066"/>
              </a:solidFill>
              <a:effectLst>
                <a:outerShdw blurRad="38100" dist="38100" dir="2700000" algn="tl">
                  <a:srgbClr val="C0C0C0"/>
                </a:outerShdw>
              </a:effectLst>
              <a:latin typeface="Times New Roman" pitchFamily="18" charset="0"/>
            </a:endParaRPr>
          </a:p>
        </p:txBody>
      </p:sp>
      <p:graphicFrame>
        <p:nvGraphicFramePr>
          <p:cNvPr id="188486" name="Group 70"/>
          <p:cNvGraphicFramePr>
            <a:graphicFrameLocks noGrp="1"/>
          </p:cNvGraphicFramePr>
          <p:nvPr>
            <p:ph sz="half" idx="2"/>
          </p:nvPr>
        </p:nvGraphicFramePr>
        <p:xfrm>
          <a:off x="971550" y="4724400"/>
          <a:ext cx="7208838" cy="1296988"/>
        </p:xfrm>
        <a:graphic>
          <a:graphicData uri="http://schemas.openxmlformats.org/drawingml/2006/table">
            <a:tbl>
              <a:tblPr/>
              <a:tblGrid>
                <a:gridCol w="1217613"/>
                <a:gridCol w="1998662"/>
                <a:gridCol w="2106613"/>
                <a:gridCol w="1885950"/>
              </a:tblGrid>
              <a:tr h="422275">
                <a:tc>
                  <a:txBody>
                    <a:bodyPr/>
                    <a:lstStyle>
                      <a:lvl1pPr>
                        <a:spcBef>
                          <a:spcPct val="20000"/>
                        </a:spcBef>
                        <a:buClr>
                          <a:schemeClr val="accent2"/>
                        </a:buClr>
                        <a:buFont typeface="Wingdings" pitchFamily="2" charset="2"/>
                        <a:defRPr kumimoji="1" sz="2600">
                          <a:solidFill>
                            <a:schemeClr val="tx1"/>
                          </a:solidFill>
                          <a:latin typeface="Verdana" pitchFamily="34" charset="0"/>
                          <a:ea typeface="標楷體" pitchFamily="65" charset="-120"/>
                          <a:cs typeface="新細明體" charset="-120"/>
                        </a:defRPr>
                      </a:lvl1pPr>
                      <a:lvl2pPr>
                        <a:spcBef>
                          <a:spcPct val="20000"/>
                        </a:spcBef>
                        <a:buClr>
                          <a:schemeClr val="accent2"/>
                        </a:buClr>
                        <a:buFont typeface="Wingdings" pitchFamily="2" charset="2"/>
                        <a:defRPr kumimoji="1" sz="2200">
                          <a:solidFill>
                            <a:schemeClr val="tx1"/>
                          </a:solidFill>
                          <a:latin typeface="Verdana" pitchFamily="34" charset="0"/>
                          <a:ea typeface="標楷體" pitchFamily="65" charset="-120"/>
                          <a:cs typeface="新細明體" charset="-120"/>
                        </a:defRPr>
                      </a:lvl2pPr>
                      <a:lvl3pPr>
                        <a:spcBef>
                          <a:spcPct val="20000"/>
                        </a:spcBef>
                        <a:buClr>
                          <a:schemeClr val="accent2"/>
                        </a:buClr>
                        <a:buFont typeface="Wingdings" pitchFamily="2" charset="2"/>
                        <a:defRPr kumimoji="1" sz="2100">
                          <a:solidFill>
                            <a:schemeClr val="tx1"/>
                          </a:solidFill>
                          <a:latin typeface="Verdana" pitchFamily="34" charset="0"/>
                          <a:ea typeface="標楷體" pitchFamily="65" charset="-120"/>
                          <a:cs typeface="新細明體" charset="-120"/>
                        </a:defRPr>
                      </a:lvl3pPr>
                      <a:lvl4pPr>
                        <a:spcBef>
                          <a:spcPct val="20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4pPr>
                      <a:lvl5pPr>
                        <a:spcBef>
                          <a:spcPct val="25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5pPr>
                      <a:lvl6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6pPr>
                      <a:lvl7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7pPr>
                      <a:lvl8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8pPr>
                      <a:lvl9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TW" altLang="zh-TW"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endParaRPr>
                    </a:p>
                  </a:txBody>
                  <a:tcPr horzOverflow="overflow">
                    <a:lnL w="28575"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28575"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itchFamily="2" charset="2"/>
                        <a:defRPr kumimoji="1" sz="2600">
                          <a:solidFill>
                            <a:schemeClr val="tx1"/>
                          </a:solidFill>
                          <a:latin typeface="Verdana" pitchFamily="34" charset="0"/>
                          <a:ea typeface="標楷體" pitchFamily="65" charset="-120"/>
                          <a:cs typeface="新細明體" charset="-120"/>
                        </a:defRPr>
                      </a:lvl1pPr>
                      <a:lvl2pPr>
                        <a:spcBef>
                          <a:spcPct val="20000"/>
                        </a:spcBef>
                        <a:buClr>
                          <a:schemeClr val="accent2"/>
                        </a:buClr>
                        <a:buFont typeface="Wingdings" pitchFamily="2" charset="2"/>
                        <a:defRPr kumimoji="1" sz="2200">
                          <a:solidFill>
                            <a:schemeClr val="tx1"/>
                          </a:solidFill>
                          <a:latin typeface="Verdana" pitchFamily="34" charset="0"/>
                          <a:ea typeface="標楷體" pitchFamily="65" charset="-120"/>
                          <a:cs typeface="新細明體" charset="-120"/>
                        </a:defRPr>
                      </a:lvl2pPr>
                      <a:lvl3pPr>
                        <a:spcBef>
                          <a:spcPct val="20000"/>
                        </a:spcBef>
                        <a:buClr>
                          <a:schemeClr val="accent2"/>
                        </a:buClr>
                        <a:buFont typeface="Wingdings" pitchFamily="2" charset="2"/>
                        <a:defRPr kumimoji="1" sz="2100">
                          <a:solidFill>
                            <a:schemeClr val="tx1"/>
                          </a:solidFill>
                          <a:latin typeface="Verdana" pitchFamily="34" charset="0"/>
                          <a:ea typeface="標楷體" pitchFamily="65" charset="-120"/>
                          <a:cs typeface="新細明體" charset="-120"/>
                        </a:defRPr>
                      </a:lvl3pPr>
                      <a:lvl4pPr>
                        <a:spcBef>
                          <a:spcPct val="20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4pPr>
                      <a:lvl5pPr>
                        <a:spcBef>
                          <a:spcPct val="25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5pPr>
                      <a:lvl6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6pPr>
                      <a:lvl7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7pPr>
                      <a:lvl8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8pPr>
                      <a:lvl9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標準普爾（</a:t>
                      </a:r>
                      <a:r>
                        <a:rPr kumimoji="1" lang="en-US" altLang="zh-TW"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S&amp;P)</a:t>
                      </a:r>
                    </a:p>
                  </a:txBody>
                  <a:tcP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28575"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itchFamily="2" charset="2"/>
                        <a:defRPr kumimoji="1" sz="2600">
                          <a:solidFill>
                            <a:schemeClr val="tx1"/>
                          </a:solidFill>
                          <a:latin typeface="Verdana" pitchFamily="34" charset="0"/>
                          <a:ea typeface="標楷體" pitchFamily="65" charset="-120"/>
                          <a:cs typeface="新細明體" charset="-120"/>
                        </a:defRPr>
                      </a:lvl1pPr>
                      <a:lvl2pPr>
                        <a:spcBef>
                          <a:spcPct val="20000"/>
                        </a:spcBef>
                        <a:buClr>
                          <a:schemeClr val="accent2"/>
                        </a:buClr>
                        <a:buFont typeface="Wingdings" pitchFamily="2" charset="2"/>
                        <a:defRPr kumimoji="1" sz="2200">
                          <a:solidFill>
                            <a:schemeClr val="tx1"/>
                          </a:solidFill>
                          <a:latin typeface="Verdana" pitchFamily="34" charset="0"/>
                          <a:ea typeface="標楷體" pitchFamily="65" charset="-120"/>
                          <a:cs typeface="新細明體" charset="-120"/>
                        </a:defRPr>
                      </a:lvl2pPr>
                      <a:lvl3pPr>
                        <a:spcBef>
                          <a:spcPct val="20000"/>
                        </a:spcBef>
                        <a:buClr>
                          <a:schemeClr val="accent2"/>
                        </a:buClr>
                        <a:buFont typeface="Wingdings" pitchFamily="2" charset="2"/>
                        <a:defRPr kumimoji="1" sz="2100">
                          <a:solidFill>
                            <a:schemeClr val="tx1"/>
                          </a:solidFill>
                          <a:latin typeface="Verdana" pitchFamily="34" charset="0"/>
                          <a:ea typeface="標楷體" pitchFamily="65" charset="-120"/>
                          <a:cs typeface="新細明體" charset="-120"/>
                        </a:defRPr>
                      </a:lvl3pPr>
                      <a:lvl4pPr>
                        <a:spcBef>
                          <a:spcPct val="20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4pPr>
                      <a:lvl5pPr>
                        <a:spcBef>
                          <a:spcPct val="25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5pPr>
                      <a:lvl6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6pPr>
                      <a:lvl7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7pPr>
                      <a:lvl8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8pPr>
                      <a:lvl9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穆迪（</a:t>
                      </a:r>
                      <a:r>
                        <a:rPr kumimoji="1" lang="en-US" altLang="zh-TW"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Moody‘s</a:t>
                      </a:r>
                      <a:r>
                        <a:rPr kumimoji="1" lang="zh-TW" altLang="en-US"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a:t>
                      </a:r>
                    </a:p>
                  </a:txBody>
                  <a:tcP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28575"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itchFamily="2" charset="2"/>
                        <a:defRPr kumimoji="1" sz="2600">
                          <a:solidFill>
                            <a:schemeClr val="tx1"/>
                          </a:solidFill>
                          <a:latin typeface="Verdana" pitchFamily="34" charset="0"/>
                          <a:ea typeface="標楷體" pitchFamily="65" charset="-120"/>
                          <a:cs typeface="新細明體" charset="-120"/>
                        </a:defRPr>
                      </a:lvl1pPr>
                      <a:lvl2pPr>
                        <a:spcBef>
                          <a:spcPct val="20000"/>
                        </a:spcBef>
                        <a:buClr>
                          <a:schemeClr val="accent2"/>
                        </a:buClr>
                        <a:buFont typeface="Wingdings" pitchFamily="2" charset="2"/>
                        <a:defRPr kumimoji="1" sz="2200">
                          <a:solidFill>
                            <a:schemeClr val="tx1"/>
                          </a:solidFill>
                          <a:latin typeface="Verdana" pitchFamily="34" charset="0"/>
                          <a:ea typeface="標楷體" pitchFamily="65" charset="-120"/>
                          <a:cs typeface="新細明體" charset="-120"/>
                        </a:defRPr>
                      </a:lvl2pPr>
                      <a:lvl3pPr>
                        <a:spcBef>
                          <a:spcPct val="20000"/>
                        </a:spcBef>
                        <a:buClr>
                          <a:schemeClr val="accent2"/>
                        </a:buClr>
                        <a:buFont typeface="Wingdings" pitchFamily="2" charset="2"/>
                        <a:defRPr kumimoji="1" sz="2100">
                          <a:solidFill>
                            <a:schemeClr val="tx1"/>
                          </a:solidFill>
                          <a:latin typeface="Verdana" pitchFamily="34" charset="0"/>
                          <a:ea typeface="標楷體" pitchFamily="65" charset="-120"/>
                          <a:cs typeface="新細明體" charset="-120"/>
                        </a:defRPr>
                      </a:lvl3pPr>
                      <a:lvl4pPr>
                        <a:spcBef>
                          <a:spcPct val="20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4pPr>
                      <a:lvl5pPr>
                        <a:spcBef>
                          <a:spcPct val="25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5pPr>
                      <a:lvl6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6pPr>
                      <a:lvl7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7pPr>
                      <a:lvl8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8pPr>
                      <a:lvl9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惠譽（</a:t>
                      </a:r>
                      <a:r>
                        <a:rPr kumimoji="1" lang="en-US" altLang="zh-TW"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Fitch</a:t>
                      </a:r>
                      <a:r>
                        <a:rPr kumimoji="1" lang="zh-TW" altLang="en-US"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a:t>
                      </a:r>
                    </a:p>
                  </a:txBody>
                  <a:tcPr horzOverflow="overflow">
                    <a:lnL w="12700" cap="flat" cmpd="sng" algn="ctr">
                      <a:solidFill>
                        <a:srgbClr val="000066"/>
                      </a:solidFill>
                      <a:prstDash val="solid"/>
                      <a:round/>
                      <a:headEnd type="none" w="med" len="med"/>
                      <a:tailEnd type="none" w="med" len="med"/>
                    </a:lnL>
                    <a:lnR w="28575" cap="flat" cmpd="sng" algn="ctr">
                      <a:solidFill>
                        <a:srgbClr val="000066"/>
                      </a:solidFill>
                      <a:prstDash val="solid"/>
                      <a:round/>
                      <a:headEnd type="none" w="med" len="med"/>
                      <a:tailEnd type="none" w="med" len="med"/>
                    </a:lnR>
                    <a:lnT w="28575"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r>
              <a:tr h="436563">
                <a:tc>
                  <a:txBody>
                    <a:bodyPr/>
                    <a:lstStyle>
                      <a:lvl1pPr>
                        <a:spcBef>
                          <a:spcPct val="20000"/>
                        </a:spcBef>
                        <a:buClr>
                          <a:schemeClr val="accent2"/>
                        </a:buClr>
                        <a:buFont typeface="Wingdings" pitchFamily="2" charset="2"/>
                        <a:defRPr kumimoji="1" sz="2600">
                          <a:solidFill>
                            <a:schemeClr val="tx1"/>
                          </a:solidFill>
                          <a:latin typeface="Verdana" pitchFamily="34" charset="0"/>
                          <a:ea typeface="標楷體" pitchFamily="65" charset="-120"/>
                          <a:cs typeface="新細明體" charset="-120"/>
                        </a:defRPr>
                      </a:lvl1pPr>
                      <a:lvl2pPr>
                        <a:spcBef>
                          <a:spcPct val="20000"/>
                        </a:spcBef>
                        <a:buClr>
                          <a:schemeClr val="accent2"/>
                        </a:buClr>
                        <a:buFont typeface="Wingdings" pitchFamily="2" charset="2"/>
                        <a:defRPr kumimoji="1" sz="2200">
                          <a:solidFill>
                            <a:schemeClr val="tx1"/>
                          </a:solidFill>
                          <a:latin typeface="Verdana" pitchFamily="34" charset="0"/>
                          <a:ea typeface="標楷體" pitchFamily="65" charset="-120"/>
                          <a:cs typeface="新細明體" charset="-120"/>
                        </a:defRPr>
                      </a:lvl2pPr>
                      <a:lvl3pPr>
                        <a:spcBef>
                          <a:spcPct val="20000"/>
                        </a:spcBef>
                        <a:buClr>
                          <a:schemeClr val="accent2"/>
                        </a:buClr>
                        <a:buFont typeface="Wingdings" pitchFamily="2" charset="2"/>
                        <a:defRPr kumimoji="1" sz="2100">
                          <a:solidFill>
                            <a:schemeClr val="tx1"/>
                          </a:solidFill>
                          <a:latin typeface="Verdana" pitchFamily="34" charset="0"/>
                          <a:ea typeface="標楷體" pitchFamily="65" charset="-120"/>
                          <a:cs typeface="新細明體" charset="-120"/>
                        </a:defRPr>
                      </a:lvl3pPr>
                      <a:lvl4pPr>
                        <a:spcBef>
                          <a:spcPct val="20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4pPr>
                      <a:lvl5pPr>
                        <a:spcBef>
                          <a:spcPct val="25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5pPr>
                      <a:lvl6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6pPr>
                      <a:lvl7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7pPr>
                      <a:lvl8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8pPr>
                      <a:lvl9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投資等級</a:t>
                      </a:r>
                    </a:p>
                  </a:txBody>
                  <a:tcPr horzOverflow="overflow">
                    <a:lnL w="28575"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itchFamily="2" charset="2"/>
                        <a:defRPr kumimoji="1" sz="2600">
                          <a:solidFill>
                            <a:schemeClr val="tx1"/>
                          </a:solidFill>
                          <a:latin typeface="Verdana" pitchFamily="34" charset="0"/>
                          <a:ea typeface="標楷體" pitchFamily="65" charset="-120"/>
                          <a:cs typeface="新細明體" charset="-120"/>
                        </a:defRPr>
                      </a:lvl1pPr>
                      <a:lvl2pPr>
                        <a:spcBef>
                          <a:spcPct val="20000"/>
                        </a:spcBef>
                        <a:buClr>
                          <a:schemeClr val="accent2"/>
                        </a:buClr>
                        <a:buFont typeface="Wingdings" pitchFamily="2" charset="2"/>
                        <a:defRPr kumimoji="1" sz="2200">
                          <a:solidFill>
                            <a:schemeClr val="tx1"/>
                          </a:solidFill>
                          <a:latin typeface="Verdana" pitchFamily="34" charset="0"/>
                          <a:ea typeface="標楷體" pitchFamily="65" charset="-120"/>
                          <a:cs typeface="新細明體" charset="-120"/>
                        </a:defRPr>
                      </a:lvl2pPr>
                      <a:lvl3pPr>
                        <a:spcBef>
                          <a:spcPct val="20000"/>
                        </a:spcBef>
                        <a:buClr>
                          <a:schemeClr val="accent2"/>
                        </a:buClr>
                        <a:buFont typeface="Wingdings" pitchFamily="2" charset="2"/>
                        <a:defRPr kumimoji="1" sz="2100">
                          <a:solidFill>
                            <a:schemeClr val="tx1"/>
                          </a:solidFill>
                          <a:latin typeface="Verdana" pitchFamily="34" charset="0"/>
                          <a:ea typeface="標楷體" pitchFamily="65" charset="-120"/>
                          <a:cs typeface="新細明體" charset="-120"/>
                        </a:defRPr>
                      </a:lvl3pPr>
                      <a:lvl4pPr>
                        <a:spcBef>
                          <a:spcPct val="20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4pPr>
                      <a:lvl5pPr>
                        <a:spcBef>
                          <a:spcPct val="25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5pPr>
                      <a:lvl6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6pPr>
                      <a:lvl7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7pPr>
                      <a:lvl8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8pPr>
                      <a:lvl9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BBB-(</a:t>
                      </a:r>
                      <a:r>
                        <a:rPr kumimoji="1" lang="zh-TW" altLang="en-US"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含</a:t>
                      </a:r>
                      <a:r>
                        <a:rPr kumimoji="1" lang="en-US" altLang="zh-TW"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a:t>
                      </a:r>
                      <a:r>
                        <a:rPr kumimoji="1" lang="zh-TW" altLang="en-US"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以上</a:t>
                      </a:r>
                    </a:p>
                  </a:txBody>
                  <a:tcP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itchFamily="2" charset="2"/>
                        <a:defRPr kumimoji="1" sz="2600">
                          <a:solidFill>
                            <a:schemeClr val="tx1"/>
                          </a:solidFill>
                          <a:latin typeface="Verdana" pitchFamily="34" charset="0"/>
                          <a:ea typeface="標楷體" pitchFamily="65" charset="-120"/>
                          <a:cs typeface="新細明體" charset="-120"/>
                        </a:defRPr>
                      </a:lvl1pPr>
                      <a:lvl2pPr>
                        <a:spcBef>
                          <a:spcPct val="20000"/>
                        </a:spcBef>
                        <a:buClr>
                          <a:schemeClr val="accent2"/>
                        </a:buClr>
                        <a:buFont typeface="Wingdings" pitchFamily="2" charset="2"/>
                        <a:defRPr kumimoji="1" sz="2200">
                          <a:solidFill>
                            <a:schemeClr val="tx1"/>
                          </a:solidFill>
                          <a:latin typeface="Verdana" pitchFamily="34" charset="0"/>
                          <a:ea typeface="標楷體" pitchFamily="65" charset="-120"/>
                          <a:cs typeface="新細明體" charset="-120"/>
                        </a:defRPr>
                      </a:lvl2pPr>
                      <a:lvl3pPr>
                        <a:spcBef>
                          <a:spcPct val="20000"/>
                        </a:spcBef>
                        <a:buClr>
                          <a:schemeClr val="accent2"/>
                        </a:buClr>
                        <a:buFont typeface="Wingdings" pitchFamily="2" charset="2"/>
                        <a:defRPr kumimoji="1" sz="2100">
                          <a:solidFill>
                            <a:schemeClr val="tx1"/>
                          </a:solidFill>
                          <a:latin typeface="Verdana" pitchFamily="34" charset="0"/>
                          <a:ea typeface="標楷體" pitchFamily="65" charset="-120"/>
                          <a:cs typeface="新細明體" charset="-120"/>
                        </a:defRPr>
                      </a:lvl3pPr>
                      <a:lvl4pPr>
                        <a:spcBef>
                          <a:spcPct val="20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4pPr>
                      <a:lvl5pPr>
                        <a:spcBef>
                          <a:spcPct val="25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5pPr>
                      <a:lvl6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6pPr>
                      <a:lvl7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7pPr>
                      <a:lvl8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8pPr>
                      <a:lvl9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Baa3 (</a:t>
                      </a:r>
                      <a:r>
                        <a:rPr kumimoji="1" lang="zh-TW" altLang="en-US"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含</a:t>
                      </a:r>
                      <a:r>
                        <a:rPr kumimoji="1" lang="en-US" altLang="zh-TW"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a:t>
                      </a:r>
                      <a:r>
                        <a:rPr kumimoji="1" lang="zh-TW" altLang="en-US"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以上</a:t>
                      </a:r>
                    </a:p>
                  </a:txBody>
                  <a:tcP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itchFamily="2" charset="2"/>
                        <a:defRPr kumimoji="1" sz="2600">
                          <a:solidFill>
                            <a:schemeClr val="tx1"/>
                          </a:solidFill>
                          <a:latin typeface="Verdana" pitchFamily="34" charset="0"/>
                          <a:ea typeface="標楷體" pitchFamily="65" charset="-120"/>
                          <a:cs typeface="新細明體" charset="-120"/>
                        </a:defRPr>
                      </a:lvl1pPr>
                      <a:lvl2pPr>
                        <a:spcBef>
                          <a:spcPct val="20000"/>
                        </a:spcBef>
                        <a:buClr>
                          <a:schemeClr val="accent2"/>
                        </a:buClr>
                        <a:buFont typeface="Wingdings" pitchFamily="2" charset="2"/>
                        <a:defRPr kumimoji="1" sz="2200">
                          <a:solidFill>
                            <a:schemeClr val="tx1"/>
                          </a:solidFill>
                          <a:latin typeface="Verdana" pitchFamily="34" charset="0"/>
                          <a:ea typeface="標楷體" pitchFamily="65" charset="-120"/>
                          <a:cs typeface="新細明體" charset="-120"/>
                        </a:defRPr>
                      </a:lvl2pPr>
                      <a:lvl3pPr>
                        <a:spcBef>
                          <a:spcPct val="20000"/>
                        </a:spcBef>
                        <a:buClr>
                          <a:schemeClr val="accent2"/>
                        </a:buClr>
                        <a:buFont typeface="Wingdings" pitchFamily="2" charset="2"/>
                        <a:defRPr kumimoji="1" sz="2100">
                          <a:solidFill>
                            <a:schemeClr val="tx1"/>
                          </a:solidFill>
                          <a:latin typeface="Verdana" pitchFamily="34" charset="0"/>
                          <a:ea typeface="標楷體" pitchFamily="65" charset="-120"/>
                          <a:cs typeface="新細明體" charset="-120"/>
                        </a:defRPr>
                      </a:lvl3pPr>
                      <a:lvl4pPr>
                        <a:spcBef>
                          <a:spcPct val="20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4pPr>
                      <a:lvl5pPr>
                        <a:spcBef>
                          <a:spcPct val="25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5pPr>
                      <a:lvl6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6pPr>
                      <a:lvl7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7pPr>
                      <a:lvl8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8pPr>
                      <a:lvl9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BBB-(</a:t>
                      </a:r>
                      <a:r>
                        <a:rPr kumimoji="1" lang="zh-TW" altLang="en-US"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含</a:t>
                      </a:r>
                      <a:r>
                        <a:rPr kumimoji="1" lang="en-US" altLang="zh-TW"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a:t>
                      </a:r>
                      <a:r>
                        <a:rPr kumimoji="1" lang="zh-TW" altLang="en-US"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以上</a:t>
                      </a:r>
                    </a:p>
                  </a:txBody>
                  <a:tcPr horzOverflow="overflow">
                    <a:lnL w="12700" cap="flat" cmpd="sng" algn="ctr">
                      <a:solidFill>
                        <a:srgbClr val="000066"/>
                      </a:solidFill>
                      <a:prstDash val="solid"/>
                      <a:round/>
                      <a:headEnd type="none" w="med" len="med"/>
                      <a:tailEnd type="none" w="med" len="med"/>
                    </a:lnL>
                    <a:lnR w="28575"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r>
              <a:tr h="438150">
                <a:tc>
                  <a:txBody>
                    <a:bodyPr/>
                    <a:lstStyle>
                      <a:lvl1pPr>
                        <a:spcBef>
                          <a:spcPct val="20000"/>
                        </a:spcBef>
                        <a:buClr>
                          <a:schemeClr val="accent2"/>
                        </a:buClr>
                        <a:buFont typeface="Wingdings" pitchFamily="2" charset="2"/>
                        <a:defRPr kumimoji="1" sz="2600">
                          <a:solidFill>
                            <a:schemeClr val="tx1"/>
                          </a:solidFill>
                          <a:latin typeface="Verdana" pitchFamily="34" charset="0"/>
                          <a:ea typeface="標楷體" pitchFamily="65" charset="-120"/>
                          <a:cs typeface="新細明體" charset="-120"/>
                        </a:defRPr>
                      </a:lvl1pPr>
                      <a:lvl2pPr>
                        <a:spcBef>
                          <a:spcPct val="20000"/>
                        </a:spcBef>
                        <a:buClr>
                          <a:schemeClr val="accent2"/>
                        </a:buClr>
                        <a:buFont typeface="Wingdings" pitchFamily="2" charset="2"/>
                        <a:defRPr kumimoji="1" sz="2200">
                          <a:solidFill>
                            <a:schemeClr val="tx1"/>
                          </a:solidFill>
                          <a:latin typeface="Verdana" pitchFamily="34" charset="0"/>
                          <a:ea typeface="標楷體" pitchFamily="65" charset="-120"/>
                          <a:cs typeface="新細明體" charset="-120"/>
                        </a:defRPr>
                      </a:lvl2pPr>
                      <a:lvl3pPr>
                        <a:spcBef>
                          <a:spcPct val="20000"/>
                        </a:spcBef>
                        <a:buClr>
                          <a:schemeClr val="accent2"/>
                        </a:buClr>
                        <a:buFont typeface="Wingdings" pitchFamily="2" charset="2"/>
                        <a:defRPr kumimoji="1" sz="2100">
                          <a:solidFill>
                            <a:schemeClr val="tx1"/>
                          </a:solidFill>
                          <a:latin typeface="Verdana" pitchFamily="34" charset="0"/>
                          <a:ea typeface="標楷體" pitchFamily="65" charset="-120"/>
                          <a:cs typeface="新細明體" charset="-120"/>
                        </a:defRPr>
                      </a:lvl3pPr>
                      <a:lvl4pPr>
                        <a:spcBef>
                          <a:spcPct val="20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4pPr>
                      <a:lvl5pPr>
                        <a:spcBef>
                          <a:spcPct val="25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5pPr>
                      <a:lvl6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6pPr>
                      <a:lvl7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7pPr>
                      <a:lvl8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8pPr>
                      <a:lvl9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zh-TW" altLang="en-US"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高收益債</a:t>
                      </a:r>
                    </a:p>
                  </a:txBody>
                  <a:tcPr horzOverflow="overflow">
                    <a:lnL w="28575"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28575"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itchFamily="2" charset="2"/>
                        <a:defRPr kumimoji="1" sz="2600">
                          <a:solidFill>
                            <a:schemeClr val="tx1"/>
                          </a:solidFill>
                          <a:latin typeface="Verdana" pitchFamily="34" charset="0"/>
                          <a:ea typeface="標楷體" pitchFamily="65" charset="-120"/>
                          <a:cs typeface="新細明體" charset="-120"/>
                        </a:defRPr>
                      </a:lvl1pPr>
                      <a:lvl2pPr>
                        <a:spcBef>
                          <a:spcPct val="20000"/>
                        </a:spcBef>
                        <a:buClr>
                          <a:schemeClr val="accent2"/>
                        </a:buClr>
                        <a:buFont typeface="Wingdings" pitchFamily="2" charset="2"/>
                        <a:defRPr kumimoji="1" sz="2200">
                          <a:solidFill>
                            <a:schemeClr val="tx1"/>
                          </a:solidFill>
                          <a:latin typeface="Verdana" pitchFamily="34" charset="0"/>
                          <a:ea typeface="標楷體" pitchFamily="65" charset="-120"/>
                          <a:cs typeface="新細明體" charset="-120"/>
                        </a:defRPr>
                      </a:lvl2pPr>
                      <a:lvl3pPr>
                        <a:spcBef>
                          <a:spcPct val="20000"/>
                        </a:spcBef>
                        <a:buClr>
                          <a:schemeClr val="accent2"/>
                        </a:buClr>
                        <a:buFont typeface="Wingdings" pitchFamily="2" charset="2"/>
                        <a:defRPr kumimoji="1" sz="2100">
                          <a:solidFill>
                            <a:schemeClr val="tx1"/>
                          </a:solidFill>
                          <a:latin typeface="Verdana" pitchFamily="34" charset="0"/>
                          <a:ea typeface="標楷體" pitchFamily="65" charset="-120"/>
                          <a:cs typeface="新細明體" charset="-120"/>
                        </a:defRPr>
                      </a:lvl3pPr>
                      <a:lvl4pPr>
                        <a:spcBef>
                          <a:spcPct val="20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4pPr>
                      <a:lvl5pPr>
                        <a:spcBef>
                          <a:spcPct val="25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5pPr>
                      <a:lvl6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6pPr>
                      <a:lvl7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7pPr>
                      <a:lvl8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8pPr>
                      <a:lvl9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BBB-</a:t>
                      </a:r>
                      <a:r>
                        <a:rPr kumimoji="1" lang="zh-TW" altLang="en-US"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以下</a:t>
                      </a:r>
                    </a:p>
                  </a:txBody>
                  <a:tcP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28575"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itchFamily="2" charset="2"/>
                        <a:defRPr kumimoji="1" sz="2600">
                          <a:solidFill>
                            <a:schemeClr val="tx1"/>
                          </a:solidFill>
                          <a:latin typeface="Verdana" pitchFamily="34" charset="0"/>
                          <a:ea typeface="標楷體" pitchFamily="65" charset="-120"/>
                          <a:cs typeface="新細明體" charset="-120"/>
                        </a:defRPr>
                      </a:lvl1pPr>
                      <a:lvl2pPr>
                        <a:spcBef>
                          <a:spcPct val="20000"/>
                        </a:spcBef>
                        <a:buClr>
                          <a:schemeClr val="accent2"/>
                        </a:buClr>
                        <a:buFont typeface="Wingdings" pitchFamily="2" charset="2"/>
                        <a:defRPr kumimoji="1" sz="2200">
                          <a:solidFill>
                            <a:schemeClr val="tx1"/>
                          </a:solidFill>
                          <a:latin typeface="Verdana" pitchFamily="34" charset="0"/>
                          <a:ea typeface="標楷體" pitchFamily="65" charset="-120"/>
                          <a:cs typeface="新細明體" charset="-120"/>
                        </a:defRPr>
                      </a:lvl2pPr>
                      <a:lvl3pPr>
                        <a:spcBef>
                          <a:spcPct val="20000"/>
                        </a:spcBef>
                        <a:buClr>
                          <a:schemeClr val="accent2"/>
                        </a:buClr>
                        <a:buFont typeface="Wingdings" pitchFamily="2" charset="2"/>
                        <a:defRPr kumimoji="1" sz="2100">
                          <a:solidFill>
                            <a:schemeClr val="tx1"/>
                          </a:solidFill>
                          <a:latin typeface="Verdana" pitchFamily="34" charset="0"/>
                          <a:ea typeface="標楷體" pitchFamily="65" charset="-120"/>
                          <a:cs typeface="新細明體" charset="-120"/>
                        </a:defRPr>
                      </a:lvl3pPr>
                      <a:lvl4pPr>
                        <a:spcBef>
                          <a:spcPct val="20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4pPr>
                      <a:lvl5pPr>
                        <a:spcBef>
                          <a:spcPct val="25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5pPr>
                      <a:lvl6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6pPr>
                      <a:lvl7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7pPr>
                      <a:lvl8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8pPr>
                      <a:lvl9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Baa3 </a:t>
                      </a:r>
                      <a:r>
                        <a:rPr kumimoji="1" lang="zh-TW" altLang="en-US"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以下</a:t>
                      </a:r>
                    </a:p>
                  </a:txBody>
                  <a:tcPr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28575"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itchFamily="2" charset="2"/>
                        <a:defRPr kumimoji="1" sz="2600">
                          <a:solidFill>
                            <a:schemeClr val="tx1"/>
                          </a:solidFill>
                          <a:latin typeface="Verdana" pitchFamily="34" charset="0"/>
                          <a:ea typeface="標楷體" pitchFamily="65" charset="-120"/>
                          <a:cs typeface="新細明體" charset="-120"/>
                        </a:defRPr>
                      </a:lvl1pPr>
                      <a:lvl2pPr>
                        <a:spcBef>
                          <a:spcPct val="20000"/>
                        </a:spcBef>
                        <a:buClr>
                          <a:schemeClr val="accent2"/>
                        </a:buClr>
                        <a:buFont typeface="Wingdings" pitchFamily="2" charset="2"/>
                        <a:defRPr kumimoji="1" sz="2200">
                          <a:solidFill>
                            <a:schemeClr val="tx1"/>
                          </a:solidFill>
                          <a:latin typeface="Verdana" pitchFamily="34" charset="0"/>
                          <a:ea typeface="標楷體" pitchFamily="65" charset="-120"/>
                          <a:cs typeface="新細明體" charset="-120"/>
                        </a:defRPr>
                      </a:lvl2pPr>
                      <a:lvl3pPr>
                        <a:spcBef>
                          <a:spcPct val="20000"/>
                        </a:spcBef>
                        <a:buClr>
                          <a:schemeClr val="accent2"/>
                        </a:buClr>
                        <a:buFont typeface="Wingdings" pitchFamily="2" charset="2"/>
                        <a:defRPr kumimoji="1" sz="2100">
                          <a:solidFill>
                            <a:schemeClr val="tx1"/>
                          </a:solidFill>
                          <a:latin typeface="Verdana" pitchFamily="34" charset="0"/>
                          <a:ea typeface="標楷體" pitchFamily="65" charset="-120"/>
                          <a:cs typeface="新細明體" charset="-120"/>
                        </a:defRPr>
                      </a:lvl3pPr>
                      <a:lvl4pPr>
                        <a:spcBef>
                          <a:spcPct val="20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4pPr>
                      <a:lvl5pPr>
                        <a:spcBef>
                          <a:spcPct val="25000"/>
                        </a:spcBef>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5pPr>
                      <a:lvl6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6pPr>
                      <a:lvl7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7pPr>
                      <a:lvl8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8pPr>
                      <a:lvl9pPr fontAlgn="base">
                        <a:spcBef>
                          <a:spcPct val="25000"/>
                        </a:spcBef>
                        <a:spcAft>
                          <a:spcPct val="0"/>
                        </a:spcAft>
                        <a:buClr>
                          <a:schemeClr val="accent2"/>
                        </a:buClr>
                        <a:buFont typeface="Wingdings" pitchFamily="2" charset="2"/>
                        <a:defRPr kumimoji="1">
                          <a:solidFill>
                            <a:schemeClr val="tx1"/>
                          </a:solidFill>
                          <a:latin typeface="Verdana" pitchFamily="34" charset="0"/>
                          <a:ea typeface="標楷體" pitchFamily="65" charset="-120"/>
                          <a:cs typeface="新細明體" charset="-120"/>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1" lang="en-US" altLang="zh-TW"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BBB-</a:t>
                      </a:r>
                      <a:r>
                        <a:rPr kumimoji="1" lang="zh-TW" altLang="en-US" sz="1700" b="0" i="0" u="none" strike="noStrike" cap="none" normalizeH="0" baseline="0" smtClean="0">
                          <a:ln>
                            <a:noFill/>
                          </a:ln>
                          <a:solidFill>
                            <a:srgbClr val="000066"/>
                          </a:solidFill>
                          <a:effectLst/>
                          <a:latin typeface="Times New Roman" pitchFamily="18" charset="0"/>
                          <a:ea typeface="標楷體" pitchFamily="65" charset="-120"/>
                          <a:cs typeface="新細明體" charset="-120"/>
                        </a:rPr>
                        <a:t>以下</a:t>
                      </a:r>
                    </a:p>
                  </a:txBody>
                  <a:tcPr horzOverflow="overflow">
                    <a:lnL w="12700" cap="flat" cmpd="sng" algn="ctr">
                      <a:solidFill>
                        <a:srgbClr val="000066"/>
                      </a:solidFill>
                      <a:prstDash val="solid"/>
                      <a:round/>
                      <a:headEnd type="none" w="med" len="med"/>
                      <a:tailEnd type="none" w="med" len="med"/>
                    </a:lnL>
                    <a:lnR w="28575"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28575" cap="flat" cmpd="sng" algn="ctr">
                      <a:solidFill>
                        <a:srgbClr val="000066"/>
                      </a:solidFill>
                      <a:prstDash val="solid"/>
                      <a:round/>
                      <a:headEnd type="none" w="med" len="med"/>
                      <a:tailEnd type="none" w="med" len="med"/>
                    </a:lnB>
                    <a:lnTlToBr>
                      <a:noFill/>
                    </a:lnTlToBr>
                    <a:lnBlToTr>
                      <a:noFill/>
                    </a:lnBlToTr>
                    <a:noFill/>
                  </a:tcPr>
                </a:tc>
              </a:tr>
            </a:tbl>
          </a:graphicData>
        </a:graphic>
      </p:graphicFrame>
      <p:sp>
        <p:nvSpPr>
          <p:cNvPr id="188461" name="Text Box 45"/>
          <p:cNvSpPr txBox="1">
            <a:spLocks noChangeArrowheads="1"/>
          </p:cNvSpPr>
          <p:nvPr/>
        </p:nvSpPr>
        <p:spPr bwMode="auto">
          <a:xfrm>
            <a:off x="2552700" y="4822825"/>
            <a:ext cx="458788"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endParaRPr lang="zh-TW" altLang="zh-TW"/>
          </a:p>
        </p:txBody>
      </p:sp>
    </p:spTree>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lstStyle/>
          <a:p>
            <a:r>
              <a:rPr lang="zh-TW" altLang="en-US" sz="3600" dirty="0" smtClean="0">
                <a:solidFill>
                  <a:srgbClr val="000066"/>
                </a:solidFill>
                <a:effectLst>
                  <a:outerShdw blurRad="38100" dist="38100" dir="2700000" algn="tl">
                    <a:srgbClr val="C0C0C0"/>
                  </a:outerShdw>
                </a:effectLst>
                <a:latin typeface="超研澤特明" pitchFamily="49" charset="-120"/>
                <a:ea typeface="超研澤特明" pitchFamily="49" charset="-120"/>
              </a:rPr>
              <a:t> 什麼是</a:t>
            </a:r>
            <a:r>
              <a:rPr lang="zh-TW" altLang="en-US" sz="3600" dirty="0">
                <a:solidFill>
                  <a:srgbClr val="000066"/>
                </a:solidFill>
                <a:effectLst>
                  <a:outerShdw blurRad="38100" dist="38100" dir="2700000" algn="tl">
                    <a:srgbClr val="C0C0C0"/>
                  </a:outerShdw>
                </a:effectLst>
                <a:latin typeface="超研澤特明" pitchFamily="49" charset="-120"/>
                <a:ea typeface="超研澤特明" pitchFamily="49" charset="-120"/>
              </a:rPr>
              <a:t>高收益債券？</a:t>
            </a:r>
            <a:endParaRPr lang="zh-TW" altLang="en-US" sz="2400" dirty="0">
              <a:solidFill>
                <a:srgbClr val="000066"/>
              </a:solidFill>
              <a:effectLst>
                <a:outerShdw blurRad="38100" dist="38100" dir="2700000" algn="tl">
                  <a:srgbClr val="C0C0C0"/>
                </a:outerShdw>
              </a:effectLst>
              <a:latin typeface="Times New Roman" pitchFamily="18" charset="0"/>
              <a:ea typeface="超研澤特明" pitchFamily="49" charset="-120"/>
            </a:endParaRPr>
          </a:p>
        </p:txBody>
      </p:sp>
      <p:sp>
        <p:nvSpPr>
          <p:cNvPr id="271363" name="Rectangle 3"/>
          <p:cNvSpPr>
            <a:spLocks noGrp="1" noChangeArrowheads="1"/>
          </p:cNvSpPr>
          <p:nvPr>
            <p:ph type="body" sz="half" idx="1"/>
          </p:nvPr>
        </p:nvSpPr>
        <p:spPr>
          <a:xfrm>
            <a:off x="539750" y="1773238"/>
            <a:ext cx="7861300" cy="4267200"/>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indent="0">
              <a:lnSpc>
                <a:spcPct val="110000"/>
              </a:lnSpc>
              <a:buSzPct val="80000"/>
            </a:pPr>
            <a:r>
              <a:rPr lang="zh-TW" altLang="en-US" sz="2700" dirty="0">
                <a:solidFill>
                  <a:srgbClr val="000066"/>
                </a:solidFill>
                <a:effectLst>
                  <a:outerShdw blurRad="38100" dist="38100" dir="2700000" algn="tl">
                    <a:srgbClr val="C0C0C0"/>
                  </a:outerShdw>
                </a:effectLst>
              </a:rPr>
              <a:t>垃圾債券</a:t>
            </a:r>
            <a:endParaRPr lang="zh-TW" altLang="en-US" sz="2700" dirty="0">
              <a:solidFill>
                <a:srgbClr val="000066"/>
              </a:solidFill>
              <a:effectLst>
                <a:outerShdw blurRad="38100" dist="38100" dir="2700000" algn="tl">
                  <a:srgbClr val="C0C0C0"/>
                </a:outerShdw>
              </a:effectLst>
              <a:latin typeface="Times New Roman" pitchFamily="18" charset="0"/>
            </a:endParaRPr>
          </a:p>
          <a:p>
            <a:pPr marL="263525" lvl="1" indent="0" algn="just">
              <a:lnSpc>
                <a:spcPct val="110000"/>
              </a:lnSpc>
              <a:buSzPct val="80000"/>
              <a:buFont typeface="Wingdings" pitchFamily="2" charset="2"/>
              <a:buNone/>
            </a:pPr>
            <a:r>
              <a:rPr lang="zh-TW" altLang="en-US" sz="2300" dirty="0">
                <a:solidFill>
                  <a:srgbClr val="000066"/>
                </a:solidFill>
                <a:latin typeface="Times New Roman" pitchFamily="18" charset="0"/>
              </a:rPr>
              <a:t>興起於</a:t>
            </a:r>
            <a:r>
              <a:rPr lang="en-US" altLang="zh-TW" sz="2300" dirty="0">
                <a:solidFill>
                  <a:srgbClr val="000066"/>
                </a:solidFill>
                <a:latin typeface="Times New Roman" pitchFamily="18" charset="0"/>
              </a:rPr>
              <a:t>70</a:t>
            </a:r>
            <a:r>
              <a:rPr lang="zh-TW" altLang="en-US" sz="2300" dirty="0">
                <a:solidFill>
                  <a:srgbClr val="000066"/>
                </a:solidFill>
                <a:latin typeface="Times New Roman" pitchFamily="18" charset="0"/>
              </a:rPr>
              <a:t>年代中期，年發行量最初只有約</a:t>
            </a:r>
            <a:r>
              <a:rPr lang="en-US" altLang="zh-TW" sz="2300" dirty="0">
                <a:solidFill>
                  <a:srgbClr val="000066"/>
                </a:solidFill>
                <a:latin typeface="Times New Roman" pitchFamily="18" charset="0"/>
              </a:rPr>
              <a:t>20</a:t>
            </a:r>
            <a:r>
              <a:rPr lang="zh-TW" altLang="en-US" sz="2300" dirty="0">
                <a:solidFill>
                  <a:srgbClr val="000066"/>
                </a:solidFill>
                <a:latin typeface="Times New Roman" pitchFamily="18" charset="0"/>
              </a:rPr>
              <a:t>億美元，至</a:t>
            </a:r>
            <a:r>
              <a:rPr lang="en-US" altLang="zh-TW" sz="2300" dirty="0">
                <a:solidFill>
                  <a:srgbClr val="000066"/>
                </a:solidFill>
                <a:latin typeface="Times New Roman" pitchFamily="18" charset="0"/>
              </a:rPr>
              <a:t>1985</a:t>
            </a:r>
            <a:r>
              <a:rPr lang="zh-TW" altLang="en-US" sz="2300" dirty="0">
                <a:solidFill>
                  <a:srgbClr val="000066"/>
                </a:solidFill>
                <a:latin typeface="Times New Roman" pitchFamily="18" charset="0"/>
              </a:rPr>
              <a:t>年達到高峰時，已快速膨脹到</a:t>
            </a:r>
            <a:r>
              <a:rPr lang="en-US" altLang="zh-TW" sz="2300" dirty="0">
                <a:solidFill>
                  <a:srgbClr val="000066"/>
                </a:solidFill>
                <a:latin typeface="Times New Roman" pitchFamily="18" charset="0"/>
              </a:rPr>
              <a:t>330</a:t>
            </a:r>
            <a:r>
              <a:rPr lang="zh-TW" altLang="en-US" sz="2300" dirty="0">
                <a:solidFill>
                  <a:srgbClr val="000066"/>
                </a:solidFill>
                <a:latin typeface="Times New Roman" pitchFamily="18" charset="0"/>
              </a:rPr>
              <a:t>億美元，成長速度驚人，興盛的原因：</a:t>
            </a:r>
          </a:p>
          <a:p>
            <a:pPr marL="263525" lvl="1" indent="0" algn="just">
              <a:lnSpc>
                <a:spcPct val="110000"/>
              </a:lnSpc>
              <a:buSzPct val="80000"/>
              <a:buFont typeface="Wingdings" pitchFamily="2" charset="2"/>
              <a:buNone/>
            </a:pPr>
            <a:r>
              <a:rPr lang="en-US" altLang="zh-TW" sz="2300" dirty="0">
                <a:solidFill>
                  <a:srgbClr val="000066"/>
                </a:solidFill>
                <a:latin typeface="Times New Roman" pitchFamily="18" charset="0"/>
              </a:rPr>
              <a:t>(</a:t>
            </a:r>
            <a:r>
              <a:rPr lang="en-US" altLang="zh-TW" sz="2300" b="1" dirty="0">
                <a:solidFill>
                  <a:srgbClr val="000066"/>
                </a:solidFill>
                <a:latin typeface="Times New Roman" pitchFamily="18" charset="0"/>
              </a:rPr>
              <a:t>1)70</a:t>
            </a:r>
            <a:r>
              <a:rPr lang="zh-TW" altLang="en-US" sz="2300" b="1" dirty="0">
                <a:solidFill>
                  <a:srgbClr val="000066"/>
                </a:solidFill>
                <a:latin typeface="Times New Roman" pitchFamily="18" charset="0"/>
              </a:rPr>
              <a:t>年代後期，景氣情況進入戰後第一次長期衰退</a:t>
            </a:r>
            <a:r>
              <a:rPr lang="zh-TW" altLang="en-US" sz="2300" dirty="0">
                <a:solidFill>
                  <a:srgbClr val="000066"/>
                </a:solidFill>
                <a:latin typeface="Times New Roman" pitchFamily="18" charset="0"/>
              </a:rPr>
              <a:t>，企業營運陷入困境，不易向銀行取得資金融通，發行高收益債券，吸引投資人，是企業取得周轉資金之管道。</a:t>
            </a:r>
          </a:p>
          <a:p>
            <a:pPr marL="263525" lvl="1" indent="0" algn="just">
              <a:lnSpc>
                <a:spcPct val="110000"/>
              </a:lnSpc>
              <a:buSzPct val="80000"/>
              <a:buFont typeface="Wingdings" pitchFamily="2" charset="2"/>
              <a:buNone/>
            </a:pPr>
            <a:r>
              <a:rPr lang="en-US" altLang="zh-TW" sz="2300" b="1" dirty="0">
                <a:solidFill>
                  <a:srgbClr val="000066"/>
                </a:solidFill>
                <a:latin typeface="Times New Roman" pitchFamily="18" charset="0"/>
              </a:rPr>
              <a:t>(2)80</a:t>
            </a:r>
            <a:r>
              <a:rPr lang="zh-TW" altLang="en-US" sz="2300" b="1" dirty="0">
                <a:solidFill>
                  <a:srgbClr val="000066"/>
                </a:solidFill>
                <a:latin typeface="Times New Roman" pitchFamily="18" charset="0"/>
              </a:rPr>
              <a:t>年代中期以後，購併案日漸增多</a:t>
            </a:r>
            <a:r>
              <a:rPr lang="zh-TW" altLang="en-US" sz="2300" dirty="0">
                <a:solidFill>
                  <a:srgbClr val="000066"/>
                </a:solidFill>
                <a:latin typeface="Times New Roman" pitchFamily="18" charset="0"/>
              </a:rPr>
              <a:t>，其所需要之龐大資金，多由發行垃圾債券取得。</a:t>
            </a:r>
          </a:p>
        </p:txBody>
      </p:sp>
      <p:sp>
        <p:nvSpPr>
          <p:cNvPr id="271386" name="Text Box 26"/>
          <p:cNvSpPr txBox="1">
            <a:spLocks noChangeArrowheads="1"/>
          </p:cNvSpPr>
          <p:nvPr/>
        </p:nvSpPr>
        <p:spPr bwMode="auto">
          <a:xfrm>
            <a:off x="2552700" y="4822825"/>
            <a:ext cx="458788"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endParaRPr lang="zh-TW" altLang="zh-TW"/>
          </a:p>
        </p:txBody>
      </p:sp>
    </p:spTree>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p:txBody>
          <a:bodyPr/>
          <a:lstStyle/>
          <a:p>
            <a:r>
              <a:rPr lang="zh-TW" altLang="en-US" sz="3600" dirty="0" smtClean="0">
                <a:solidFill>
                  <a:srgbClr val="000066"/>
                </a:solidFill>
                <a:effectLst>
                  <a:outerShdw blurRad="38100" dist="38100" dir="2700000" algn="tl">
                    <a:srgbClr val="C0C0C0"/>
                  </a:outerShdw>
                </a:effectLst>
                <a:latin typeface="超研澤特明" pitchFamily="49" charset="-120"/>
                <a:ea typeface="超研澤特明" pitchFamily="49" charset="-120"/>
              </a:rPr>
              <a:t> 什麼是</a:t>
            </a:r>
            <a:r>
              <a:rPr lang="zh-TW" altLang="en-US" sz="3600" dirty="0">
                <a:solidFill>
                  <a:srgbClr val="000066"/>
                </a:solidFill>
                <a:effectLst>
                  <a:outerShdw blurRad="38100" dist="38100" dir="2700000" algn="tl">
                    <a:srgbClr val="C0C0C0"/>
                  </a:outerShdw>
                </a:effectLst>
                <a:latin typeface="超研澤特明" pitchFamily="49" charset="-120"/>
                <a:ea typeface="超研澤特明" pitchFamily="49" charset="-120"/>
              </a:rPr>
              <a:t>高收益債券？</a:t>
            </a:r>
            <a:endParaRPr lang="zh-TW" altLang="en-US" sz="2400" dirty="0">
              <a:solidFill>
                <a:srgbClr val="000066"/>
              </a:solidFill>
              <a:effectLst>
                <a:outerShdw blurRad="38100" dist="38100" dir="2700000" algn="tl">
                  <a:srgbClr val="C0C0C0"/>
                </a:outerShdw>
              </a:effectLst>
              <a:latin typeface="Times New Roman" pitchFamily="18" charset="0"/>
              <a:ea typeface="超研澤特明" pitchFamily="49" charset="-120"/>
            </a:endParaRPr>
          </a:p>
        </p:txBody>
      </p:sp>
      <p:sp>
        <p:nvSpPr>
          <p:cNvPr id="272387" name="Rectangle 3"/>
          <p:cNvSpPr>
            <a:spLocks noGrp="1" noChangeArrowheads="1"/>
          </p:cNvSpPr>
          <p:nvPr>
            <p:ph type="body" sz="half" idx="1"/>
          </p:nvPr>
        </p:nvSpPr>
        <p:spPr>
          <a:xfrm>
            <a:off x="539750" y="1773238"/>
            <a:ext cx="7861300" cy="4608512"/>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66700" indent="-266700">
              <a:buSzPct val="80000"/>
            </a:pPr>
            <a:r>
              <a:rPr lang="zh-TW" altLang="en-US" sz="2700" dirty="0">
                <a:solidFill>
                  <a:srgbClr val="000066"/>
                </a:solidFill>
                <a:effectLst>
                  <a:outerShdw blurRad="38100" dist="38100" dir="2700000" algn="tl">
                    <a:srgbClr val="C0C0C0"/>
                  </a:outerShdw>
                </a:effectLst>
              </a:rPr>
              <a:t>機構發行高收益債券的目的包含</a:t>
            </a:r>
            <a:endParaRPr lang="zh-TW" altLang="en-US" sz="2700" dirty="0">
              <a:solidFill>
                <a:srgbClr val="000066"/>
              </a:solidFill>
              <a:effectLst>
                <a:outerShdw blurRad="38100" dist="38100" dir="2700000" algn="tl">
                  <a:srgbClr val="C0C0C0"/>
                </a:outerShdw>
              </a:effectLst>
              <a:latin typeface="Times New Roman" pitchFamily="18" charset="0"/>
            </a:endParaRPr>
          </a:p>
          <a:p>
            <a:pPr marL="446088" lvl="1" indent="0">
              <a:buSzPct val="80000"/>
              <a:buFont typeface="Wingdings" pitchFamily="2" charset="2"/>
              <a:buNone/>
            </a:pPr>
            <a:r>
              <a:rPr lang="en-US" altLang="zh-TW" sz="2300" b="1" dirty="0">
                <a:solidFill>
                  <a:srgbClr val="000066"/>
                </a:solidFill>
                <a:latin typeface="Times New Roman" pitchFamily="18" charset="0"/>
              </a:rPr>
              <a:t>1.</a:t>
            </a:r>
            <a:r>
              <a:rPr lang="zh-TW" altLang="en-US" sz="2300" b="1" dirty="0">
                <a:solidFill>
                  <a:srgbClr val="000066"/>
                </a:solidFill>
                <a:latin typeface="Times New Roman" pitchFamily="18" charset="0"/>
              </a:rPr>
              <a:t>尋求資金幫助企業成長</a:t>
            </a:r>
          </a:p>
          <a:p>
            <a:pPr marL="446088" lvl="1" indent="0">
              <a:buSzPct val="80000"/>
              <a:buFont typeface="Wingdings" pitchFamily="2" charset="2"/>
              <a:buNone/>
            </a:pPr>
            <a:r>
              <a:rPr lang="en-US" altLang="zh-TW" sz="2300" b="1" dirty="0">
                <a:solidFill>
                  <a:srgbClr val="000066"/>
                </a:solidFill>
                <a:latin typeface="Times New Roman" pitchFamily="18" charset="0"/>
              </a:rPr>
              <a:t>2.</a:t>
            </a:r>
            <a:r>
              <a:rPr lang="zh-TW" altLang="en-US" sz="2300" b="1" dirty="0">
                <a:solidFill>
                  <a:srgbClr val="000066"/>
                </a:solidFill>
                <a:latin typeface="Times New Roman" pitchFamily="18" charset="0"/>
              </a:rPr>
              <a:t>增加營運資金</a:t>
            </a:r>
          </a:p>
          <a:p>
            <a:pPr marL="446088" lvl="1" indent="0">
              <a:buSzPct val="80000"/>
              <a:buFont typeface="Wingdings" pitchFamily="2" charset="2"/>
              <a:buNone/>
            </a:pPr>
            <a:r>
              <a:rPr lang="en-US" altLang="zh-TW" sz="2300" b="1" dirty="0">
                <a:solidFill>
                  <a:srgbClr val="000066"/>
                </a:solidFill>
                <a:latin typeface="Times New Roman" pitchFamily="18" charset="0"/>
              </a:rPr>
              <a:t>3.</a:t>
            </a:r>
            <a:r>
              <a:rPr lang="zh-TW" altLang="en-US" sz="2300" b="1" dirty="0">
                <a:solidFill>
                  <a:srgbClr val="000066"/>
                </a:solidFill>
                <a:latin typeface="Times New Roman" pitchFamily="18" charset="0"/>
              </a:rPr>
              <a:t>增加現金流</a:t>
            </a:r>
            <a:endParaRPr lang="zh-TW" altLang="en-US" sz="2300" b="1" dirty="0">
              <a:solidFill>
                <a:srgbClr val="000066"/>
              </a:solidFill>
              <a:effectLst>
                <a:outerShdw blurRad="38100" dist="38100" dir="2700000" algn="tl">
                  <a:srgbClr val="C0C0C0"/>
                </a:outerShdw>
              </a:effectLst>
              <a:latin typeface="Times New Roman" pitchFamily="18" charset="0"/>
            </a:endParaRPr>
          </a:p>
          <a:p>
            <a:pPr marL="266700" indent="-266700">
              <a:buSzPct val="80000"/>
            </a:pPr>
            <a:r>
              <a:rPr lang="zh-TW" altLang="en-US" sz="2700" dirty="0">
                <a:solidFill>
                  <a:srgbClr val="000066"/>
                </a:solidFill>
                <a:effectLst>
                  <a:outerShdw blurRad="38100" dist="38100" dir="2700000" algn="tl">
                    <a:srgbClr val="C0C0C0"/>
                  </a:outerShdw>
                </a:effectLst>
                <a:latin typeface="Times New Roman" pitchFamily="18" charset="0"/>
              </a:rPr>
              <a:t>投資人通常認為高收益債券具有吸引力，因為高收益債券通常會支付比較高的利息給投資人，當作較高的違約風險或是無法準時支付配息或到期無法支付本金的風險</a:t>
            </a:r>
            <a:r>
              <a:rPr lang="zh-TW" altLang="en-US" sz="2700" dirty="0" smtClean="0">
                <a:solidFill>
                  <a:srgbClr val="000066"/>
                </a:solidFill>
                <a:effectLst>
                  <a:outerShdw blurRad="38100" dist="38100" dir="2700000" algn="tl">
                    <a:srgbClr val="C0C0C0"/>
                  </a:outerShdw>
                </a:effectLst>
                <a:latin typeface="Times New Roman" pitchFamily="18" charset="0"/>
              </a:rPr>
              <a:t>補償</a:t>
            </a:r>
            <a:endParaRPr lang="zh-TW" altLang="en-US" sz="2700" dirty="0">
              <a:solidFill>
                <a:srgbClr val="000066"/>
              </a:solidFill>
              <a:effectLst>
                <a:outerShdw blurRad="38100" dist="38100" dir="2700000" algn="tl">
                  <a:srgbClr val="C0C0C0"/>
                </a:outerShdw>
              </a:effectLst>
              <a:latin typeface="Times New Roman" pitchFamily="18" charset="0"/>
            </a:endParaRPr>
          </a:p>
        </p:txBody>
      </p:sp>
      <p:sp>
        <p:nvSpPr>
          <p:cNvPr id="272388" name="Text Box 4"/>
          <p:cNvSpPr txBox="1">
            <a:spLocks noChangeArrowheads="1"/>
          </p:cNvSpPr>
          <p:nvPr/>
        </p:nvSpPr>
        <p:spPr bwMode="auto">
          <a:xfrm>
            <a:off x="2552700" y="4822825"/>
            <a:ext cx="458788"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endParaRPr lang="zh-TW" altLang="zh-TW"/>
          </a:p>
        </p:txBody>
      </p:sp>
    </p:spTree>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p:txBody>
          <a:bodyPr/>
          <a:lstStyle/>
          <a:p>
            <a:r>
              <a:rPr lang="en-US" altLang="zh-TW" sz="3600" dirty="0">
                <a:solidFill>
                  <a:srgbClr val="000066"/>
                </a:solidFill>
                <a:effectLst>
                  <a:outerShdw blurRad="38100" dist="38100" dir="2700000" algn="tl">
                    <a:srgbClr val="C0C0C0"/>
                  </a:outerShdw>
                </a:effectLst>
                <a:latin typeface="超研澤特明" pitchFamily="49" charset="-120"/>
                <a:ea typeface="超研澤特明" pitchFamily="49" charset="-120"/>
              </a:rPr>
              <a:t> </a:t>
            </a:r>
            <a:r>
              <a:rPr lang="zh-TW" altLang="en-US" sz="3600" dirty="0">
                <a:solidFill>
                  <a:srgbClr val="000066"/>
                </a:solidFill>
                <a:effectLst>
                  <a:outerShdw blurRad="38100" dist="38100" dir="2700000" algn="tl">
                    <a:srgbClr val="C0C0C0"/>
                  </a:outerShdw>
                </a:effectLst>
                <a:latin typeface="超研澤特明" pitchFamily="49" charset="-120"/>
                <a:ea typeface="超研澤特明" pitchFamily="49" charset="-120"/>
              </a:rPr>
              <a:t>高收益債券的起源</a:t>
            </a:r>
            <a:endParaRPr lang="zh-TW" altLang="en-US" sz="2400" dirty="0">
              <a:solidFill>
                <a:srgbClr val="000066"/>
              </a:solidFill>
              <a:effectLst>
                <a:outerShdw blurRad="38100" dist="38100" dir="2700000" algn="tl">
                  <a:srgbClr val="C0C0C0"/>
                </a:outerShdw>
              </a:effectLst>
              <a:latin typeface="Times New Roman" pitchFamily="18" charset="0"/>
              <a:ea typeface="超研澤特明" pitchFamily="49" charset="-120"/>
            </a:endParaRPr>
          </a:p>
        </p:txBody>
      </p:sp>
      <p:sp>
        <p:nvSpPr>
          <p:cNvPr id="273411" name="Rectangle 3"/>
          <p:cNvSpPr>
            <a:spLocks noGrp="1" noChangeArrowheads="1"/>
          </p:cNvSpPr>
          <p:nvPr>
            <p:ph type="body" sz="half" idx="1"/>
          </p:nvPr>
        </p:nvSpPr>
        <p:spPr>
          <a:xfrm>
            <a:off x="539750" y="1773238"/>
            <a:ext cx="7861300" cy="4608512"/>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indent="0" algn="just">
              <a:lnSpc>
                <a:spcPct val="135000"/>
              </a:lnSpc>
              <a:spcBef>
                <a:spcPct val="25000"/>
              </a:spcBef>
              <a:buSzPct val="80000"/>
            </a:pPr>
            <a:r>
              <a:rPr lang="zh-TW" altLang="en-US" sz="2700">
                <a:solidFill>
                  <a:srgbClr val="000066"/>
                </a:solidFill>
                <a:effectLst>
                  <a:outerShdw blurRad="38100" dist="38100" dir="2700000" algn="tl">
                    <a:srgbClr val="C0C0C0"/>
                  </a:outerShdw>
                </a:effectLst>
                <a:latin typeface="Times New Roman" pitchFamily="18" charset="0"/>
              </a:rPr>
              <a:t>高收益債券的發展歷史</a:t>
            </a:r>
          </a:p>
          <a:p>
            <a:pPr marL="444500" lvl="1" indent="-176213" algn="just">
              <a:lnSpc>
                <a:spcPct val="135000"/>
              </a:lnSpc>
              <a:spcBef>
                <a:spcPct val="25000"/>
              </a:spcBef>
              <a:buSzPct val="80000"/>
            </a:pPr>
            <a:r>
              <a:rPr lang="zh-TW" altLang="en-US" sz="2300">
                <a:solidFill>
                  <a:srgbClr val="000066"/>
                </a:solidFill>
                <a:latin typeface="Times New Roman" pitchFamily="18" charset="0"/>
              </a:rPr>
              <a:t>公司債的發行雖已有數百年歷史</a:t>
            </a:r>
            <a:r>
              <a:rPr lang="en-US" altLang="zh-TW" sz="2300">
                <a:solidFill>
                  <a:srgbClr val="000066"/>
                </a:solidFill>
                <a:latin typeface="Times New Roman" pitchFamily="18" charset="0"/>
              </a:rPr>
              <a:t>,</a:t>
            </a:r>
            <a:r>
              <a:rPr lang="zh-TW" altLang="en-US" sz="2300">
                <a:solidFill>
                  <a:srgbClr val="000066"/>
                </a:solidFill>
                <a:latin typeface="Times New Roman" pitchFamily="18" charset="0"/>
              </a:rPr>
              <a:t>但直到</a:t>
            </a:r>
            <a:r>
              <a:rPr lang="en-US" altLang="zh-TW" sz="2300">
                <a:solidFill>
                  <a:srgbClr val="000066"/>
                </a:solidFill>
                <a:latin typeface="Times New Roman" pitchFamily="18" charset="0"/>
              </a:rPr>
              <a:t>1970</a:t>
            </a:r>
            <a:r>
              <a:rPr lang="zh-TW" altLang="en-US" sz="2300">
                <a:solidFill>
                  <a:srgbClr val="000066"/>
                </a:solidFill>
                <a:latin typeface="Times New Roman" pitchFamily="18" charset="0"/>
              </a:rPr>
              <a:t>年代，由於當時市場上許多機構信評被調降到投資等級以下，因此造成非投資等級債券市場的發展。</a:t>
            </a:r>
          </a:p>
          <a:p>
            <a:pPr marL="444500" lvl="1" indent="-176213" algn="just">
              <a:lnSpc>
                <a:spcPct val="135000"/>
              </a:lnSpc>
              <a:spcBef>
                <a:spcPct val="25000"/>
              </a:spcBef>
              <a:buSzPct val="80000"/>
            </a:pPr>
            <a:r>
              <a:rPr lang="zh-TW" altLang="en-US" sz="2300">
                <a:solidFill>
                  <a:srgbClr val="000066"/>
                </a:solidFill>
                <a:latin typeface="Times New Roman" pitchFamily="18" charset="0"/>
              </a:rPr>
              <a:t>然而非投資等級債券首次熱潮出現在</a:t>
            </a:r>
            <a:r>
              <a:rPr lang="en-US" altLang="zh-TW" sz="2300">
                <a:solidFill>
                  <a:srgbClr val="000066"/>
                </a:solidFill>
                <a:latin typeface="Times New Roman" pitchFamily="18" charset="0"/>
              </a:rPr>
              <a:t>1980</a:t>
            </a:r>
            <a:r>
              <a:rPr lang="zh-TW" altLang="en-US" sz="2300">
                <a:solidFill>
                  <a:srgbClr val="000066"/>
                </a:solidFill>
                <a:latin typeface="Times New Roman" pitchFamily="18" charset="0"/>
              </a:rPr>
              <a:t>年代，當時許多融資併購活動和企業合併盛行，高收益債是一種重要的籌資機制。</a:t>
            </a:r>
          </a:p>
        </p:txBody>
      </p:sp>
      <p:sp>
        <p:nvSpPr>
          <p:cNvPr id="273412" name="Text Box 4"/>
          <p:cNvSpPr txBox="1">
            <a:spLocks noChangeArrowheads="1"/>
          </p:cNvSpPr>
          <p:nvPr/>
        </p:nvSpPr>
        <p:spPr bwMode="auto">
          <a:xfrm>
            <a:off x="2552700" y="4822825"/>
            <a:ext cx="458788"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endParaRPr lang="zh-TW" altLang="zh-TW"/>
          </a:p>
        </p:txBody>
      </p:sp>
    </p:spTree>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r>
              <a:rPr lang="en-US" altLang="zh-TW" sz="3600">
                <a:solidFill>
                  <a:srgbClr val="000066"/>
                </a:solidFill>
                <a:effectLst>
                  <a:outerShdw blurRad="38100" dist="38100" dir="2700000" algn="tl">
                    <a:srgbClr val="C0C0C0"/>
                  </a:outerShdw>
                </a:effectLst>
                <a:latin typeface="超研澤特明" pitchFamily="49" charset="-120"/>
                <a:ea typeface="超研澤特明" pitchFamily="49" charset="-120"/>
              </a:rPr>
              <a:t> </a:t>
            </a:r>
            <a:r>
              <a:rPr lang="zh-TW" altLang="en-US" sz="3600">
                <a:solidFill>
                  <a:srgbClr val="000066"/>
                </a:solidFill>
                <a:effectLst>
                  <a:outerShdw blurRad="38100" dist="38100" dir="2700000" algn="tl">
                    <a:srgbClr val="C0C0C0"/>
                  </a:outerShdw>
                </a:effectLst>
                <a:latin typeface="超研澤特明" pitchFamily="49" charset="-120"/>
                <a:ea typeface="超研澤特明" pitchFamily="49" charset="-120"/>
              </a:rPr>
              <a:t>高收益債券的起源</a:t>
            </a:r>
            <a:endParaRPr lang="zh-TW" altLang="en-US" sz="2400">
              <a:solidFill>
                <a:srgbClr val="000066"/>
              </a:solidFill>
              <a:effectLst>
                <a:outerShdw blurRad="38100" dist="38100" dir="2700000" algn="tl">
                  <a:srgbClr val="C0C0C0"/>
                </a:outerShdw>
              </a:effectLst>
              <a:latin typeface="Times New Roman" pitchFamily="18" charset="0"/>
              <a:ea typeface="超研澤特明" pitchFamily="49" charset="-120"/>
            </a:endParaRPr>
          </a:p>
        </p:txBody>
      </p:sp>
      <p:sp>
        <p:nvSpPr>
          <p:cNvPr id="274435" name="Rectangle 3"/>
          <p:cNvSpPr>
            <a:spLocks noGrp="1" noChangeArrowheads="1"/>
          </p:cNvSpPr>
          <p:nvPr>
            <p:ph type="body" sz="half" idx="1"/>
          </p:nvPr>
        </p:nvSpPr>
        <p:spPr>
          <a:xfrm>
            <a:off x="539750" y="1773238"/>
            <a:ext cx="7861300" cy="4608512"/>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indent="0" algn="just">
              <a:lnSpc>
                <a:spcPct val="135000"/>
              </a:lnSpc>
              <a:spcBef>
                <a:spcPct val="25000"/>
              </a:spcBef>
              <a:buSzPct val="80000"/>
            </a:pPr>
            <a:r>
              <a:rPr lang="zh-TW" altLang="en-US" sz="2700" dirty="0">
                <a:solidFill>
                  <a:srgbClr val="000066"/>
                </a:solidFill>
                <a:effectLst>
                  <a:outerShdw blurRad="38100" dist="38100" dir="2700000" algn="tl">
                    <a:srgbClr val="C0C0C0"/>
                  </a:outerShdw>
                </a:effectLst>
                <a:latin typeface="Times New Roman" pitchFamily="18" charset="0"/>
              </a:rPr>
              <a:t>高收益債券的發展歷史</a:t>
            </a:r>
          </a:p>
          <a:p>
            <a:pPr marL="817563" lvl="2" indent="-192088" algn="just">
              <a:lnSpc>
                <a:spcPct val="135000"/>
              </a:lnSpc>
              <a:spcBef>
                <a:spcPct val="25000"/>
              </a:spcBef>
              <a:buSzPct val="80000"/>
              <a:buFont typeface="Wingdings" pitchFamily="2" charset="2"/>
              <a:buChar char="l"/>
            </a:pPr>
            <a:r>
              <a:rPr lang="zh-TW" altLang="en-US" sz="2200" dirty="0">
                <a:solidFill>
                  <a:srgbClr val="000066"/>
                </a:solidFill>
                <a:latin typeface="Times New Roman" pitchFamily="18" charset="0"/>
              </a:rPr>
              <a:t>最著名案例</a:t>
            </a:r>
          </a:p>
          <a:p>
            <a:pPr marL="817563" lvl="2" indent="-192088" algn="just">
              <a:lnSpc>
                <a:spcPct val="135000"/>
              </a:lnSpc>
              <a:spcBef>
                <a:spcPct val="25000"/>
              </a:spcBef>
              <a:buSzPct val="80000"/>
              <a:buFont typeface="Wingdings" pitchFamily="2" charset="2"/>
              <a:buNone/>
            </a:pPr>
            <a:r>
              <a:rPr lang="zh-TW" altLang="en-US" sz="2200" dirty="0">
                <a:solidFill>
                  <a:srgbClr val="000066"/>
                </a:solidFill>
                <a:latin typeface="Times New Roman" pitchFamily="18" charset="0"/>
              </a:rPr>
              <a:t>  </a:t>
            </a:r>
            <a:r>
              <a:rPr lang="en-US" altLang="zh-TW" sz="2200" dirty="0">
                <a:solidFill>
                  <a:srgbClr val="000066"/>
                </a:solidFill>
                <a:latin typeface="Times New Roman" pitchFamily="18" charset="0"/>
              </a:rPr>
              <a:t>1989</a:t>
            </a:r>
            <a:r>
              <a:rPr lang="zh-TW" altLang="en-US" sz="2200" dirty="0">
                <a:solidFill>
                  <a:srgbClr val="000066"/>
                </a:solidFill>
                <a:latin typeface="Times New Roman" pitchFamily="18" charset="0"/>
              </a:rPr>
              <a:t>年</a:t>
            </a:r>
            <a:r>
              <a:rPr lang="en-US" altLang="zh-TW" sz="2200" dirty="0">
                <a:solidFill>
                  <a:srgbClr val="000066"/>
                </a:solidFill>
                <a:latin typeface="Times New Roman" pitchFamily="18" charset="0"/>
              </a:rPr>
              <a:t>Kohlberg Kravis &amp; Roberts</a:t>
            </a:r>
            <a:r>
              <a:rPr lang="zh-TW" altLang="en-US" sz="2200" dirty="0">
                <a:solidFill>
                  <a:srgbClr val="000066"/>
                </a:solidFill>
                <a:latin typeface="Times New Roman" pitchFamily="18" charset="0"/>
              </a:rPr>
              <a:t>公司以高達</a:t>
            </a:r>
            <a:r>
              <a:rPr lang="en-US" altLang="zh-TW" sz="2200" dirty="0">
                <a:solidFill>
                  <a:srgbClr val="000066"/>
                </a:solidFill>
                <a:latin typeface="Times New Roman" pitchFamily="18" charset="0"/>
              </a:rPr>
              <a:t>310</a:t>
            </a:r>
            <a:r>
              <a:rPr lang="zh-TW" altLang="en-US" sz="2200" dirty="0">
                <a:solidFill>
                  <a:srgbClr val="000066"/>
                </a:solidFill>
                <a:latin typeface="Times New Roman" pitchFamily="18" charset="0"/>
              </a:rPr>
              <a:t>億美元收購美國雷諾茲</a:t>
            </a:r>
            <a:r>
              <a:rPr lang="en-US" altLang="zh-TW" sz="2200" dirty="0">
                <a:solidFill>
                  <a:srgbClr val="000066"/>
                </a:solidFill>
                <a:latin typeface="Times New Roman" pitchFamily="18" charset="0"/>
              </a:rPr>
              <a:t>-</a:t>
            </a:r>
            <a:r>
              <a:rPr lang="zh-TW" altLang="en-US" sz="2200" dirty="0">
                <a:solidFill>
                  <a:srgbClr val="000066"/>
                </a:solidFill>
                <a:latin typeface="Times New Roman" pitchFamily="18" charset="0"/>
              </a:rPr>
              <a:t>納貝斯克（</a:t>
            </a:r>
            <a:r>
              <a:rPr lang="en-US" altLang="zh-TW" sz="2200" dirty="0">
                <a:solidFill>
                  <a:srgbClr val="000066"/>
                </a:solidFill>
                <a:latin typeface="Times New Roman" pitchFamily="18" charset="0"/>
              </a:rPr>
              <a:t>RJR Nabisco</a:t>
            </a:r>
            <a:r>
              <a:rPr lang="zh-TW" altLang="en-US" sz="2200" dirty="0">
                <a:solidFill>
                  <a:srgbClr val="000066"/>
                </a:solidFill>
                <a:latin typeface="Times New Roman" pitchFamily="18" charset="0"/>
              </a:rPr>
              <a:t>）的融資併購案</a:t>
            </a:r>
            <a:r>
              <a:rPr lang="en-US" altLang="zh-TW" sz="2200" dirty="0">
                <a:solidFill>
                  <a:srgbClr val="000066"/>
                </a:solidFill>
                <a:latin typeface="Times New Roman" pitchFamily="18" charset="0"/>
              </a:rPr>
              <a:t>,KKR</a:t>
            </a:r>
            <a:r>
              <a:rPr lang="zh-TW" altLang="en-US" sz="2200" dirty="0">
                <a:solidFill>
                  <a:srgbClr val="000066"/>
                </a:solidFill>
                <a:latin typeface="Times New Roman" pitchFamily="18" charset="0"/>
              </a:rPr>
              <a:t>公司當時透過發行</a:t>
            </a:r>
            <a:r>
              <a:rPr lang="en-US" altLang="zh-TW" sz="2200" dirty="0">
                <a:solidFill>
                  <a:srgbClr val="000066"/>
                </a:solidFill>
                <a:latin typeface="Times New Roman" pitchFamily="18" charset="0"/>
              </a:rPr>
              <a:t>5</a:t>
            </a:r>
            <a:r>
              <a:rPr lang="zh-TW" altLang="en-US" sz="2200" dirty="0">
                <a:solidFill>
                  <a:srgbClr val="000066"/>
                </a:solidFill>
                <a:latin typeface="Times New Roman" pitchFamily="18" charset="0"/>
              </a:rPr>
              <a:t>檔高收益債券</a:t>
            </a:r>
            <a:r>
              <a:rPr lang="en-US" altLang="zh-TW" sz="2200" dirty="0">
                <a:solidFill>
                  <a:srgbClr val="000066"/>
                </a:solidFill>
                <a:latin typeface="Times New Roman" pitchFamily="18" charset="0"/>
              </a:rPr>
              <a:t>,</a:t>
            </a:r>
            <a:r>
              <a:rPr lang="zh-TW" altLang="en-US" sz="2200" dirty="0">
                <a:solidFill>
                  <a:srgbClr val="000066"/>
                </a:solidFill>
                <a:latin typeface="Times New Roman" pitchFamily="18" charset="0"/>
              </a:rPr>
              <a:t>募集了</a:t>
            </a:r>
            <a:r>
              <a:rPr lang="en-US" altLang="zh-TW" sz="2200" dirty="0">
                <a:solidFill>
                  <a:srgbClr val="000066"/>
                </a:solidFill>
                <a:latin typeface="Times New Roman" pitchFamily="18" charset="0"/>
              </a:rPr>
              <a:t>40</a:t>
            </a:r>
            <a:r>
              <a:rPr lang="zh-TW" altLang="en-US" sz="2200" dirty="0">
                <a:solidFill>
                  <a:srgbClr val="000066"/>
                </a:solidFill>
                <a:latin typeface="Times New Roman" pitchFamily="18" charset="0"/>
              </a:rPr>
              <a:t>億美元的收購資金</a:t>
            </a:r>
          </a:p>
        </p:txBody>
      </p:sp>
      <p:sp>
        <p:nvSpPr>
          <p:cNvPr id="274436" name="Text Box 4"/>
          <p:cNvSpPr txBox="1">
            <a:spLocks noChangeArrowheads="1"/>
          </p:cNvSpPr>
          <p:nvPr/>
        </p:nvSpPr>
        <p:spPr bwMode="auto">
          <a:xfrm>
            <a:off x="2552700" y="4822825"/>
            <a:ext cx="458788"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endParaRPr lang="zh-TW" altLang="zh-TW"/>
          </a:p>
        </p:txBody>
      </p:sp>
    </p:spTree>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p:txBody>
          <a:bodyPr/>
          <a:lstStyle/>
          <a:p>
            <a:r>
              <a:rPr lang="en-US" altLang="zh-TW" sz="3600">
                <a:solidFill>
                  <a:srgbClr val="000066"/>
                </a:solidFill>
                <a:effectLst>
                  <a:outerShdw blurRad="38100" dist="38100" dir="2700000" algn="tl">
                    <a:srgbClr val="C0C0C0"/>
                  </a:outerShdw>
                </a:effectLst>
                <a:latin typeface="超研澤特明" pitchFamily="49" charset="-120"/>
                <a:ea typeface="超研澤特明" pitchFamily="49" charset="-120"/>
              </a:rPr>
              <a:t> </a:t>
            </a:r>
            <a:r>
              <a:rPr lang="zh-TW" altLang="en-US" sz="3600">
                <a:solidFill>
                  <a:srgbClr val="000066"/>
                </a:solidFill>
                <a:effectLst>
                  <a:outerShdw blurRad="38100" dist="38100" dir="2700000" algn="tl">
                    <a:srgbClr val="C0C0C0"/>
                  </a:outerShdw>
                </a:effectLst>
                <a:latin typeface="超研澤特明" pitchFamily="49" charset="-120"/>
                <a:ea typeface="超研澤特明" pitchFamily="49" charset="-120"/>
              </a:rPr>
              <a:t>高收益債券的起源</a:t>
            </a:r>
            <a:endParaRPr lang="zh-TW" altLang="en-US" sz="2400">
              <a:solidFill>
                <a:srgbClr val="000066"/>
              </a:solidFill>
              <a:effectLst>
                <a:outerShdw blurRad="38100" dist="38100" dir="2700000" algn="tl">
                  <a:srgbClr val="C0C0C0"/>
                </a:outerShdw>
              </a:effectLst>
              <a:latin typeface="Times New Roman" pitchFamily="18" charset="0"/>
              <a:ea typeface="超研澤特明" pitchFamily="49" charset="-120"/>
            </a:endParaRPr>
          </a:p>
        </p:txBody>
      </p:sp>
      <p:sp>
        <p:nvSpPr>
          <p:cNvPr id="275459" name="Rectangle 3"/>
          <p:cNvSpPr>
            <a:spLocks noGrp="1" noChangeArrowheads="1"/>
          </p:cNvSpPr>
          <p:nvPr>
            <p:ph type="body" sz="half" idx="1"/>
          </p:nvPr>
        </p:nvSpPr>
        <p:spPr>
          <a:xfrm>
            <a:off x="539750" y="1773238"/>
            <a:ext cx="7861300" cy="4608512"/>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indent="0" algn="just">
              <a:lnSpc>
                <a:spcPct val="135000"/>
              </a:lnSpc>
              <a:spcBef>
                <a:spcPct val="25000"/>
              </a:spcBef>
              <a:buSzPct val="80000"/>
            </a:pPr>
            <a:r>
              <a:rPr lang="zh-TW" altLang="en-US" sz="2700" dirty="0">
                <a:solidFill>
                  <a:srgbClr val="000066"/>
                </a:solidFill>
                <a:effectLst>
                  <a:outerShdw blurRad="38100" dist="38100" dir="2700000" algn="tl">
                    <a:srgbClr val="C0C0C0"/>
                  </a:outerShdw>
                </a:effectLst>
                <a:latin typeface="Times New Roman" pitchFamily="18" charset="0"/>
              </a:rPr>
              <a:t>發行機構</a:t>
            </a:r>
          </a:p>
          <a:p>
            <a:pPr marL="444500" lvl="1" indent="-176213" algn="just">
              <a:lnSpc>
                <a:spcPct val="110000"/>
              </a:lnSpc>
              <a:spcBef>
                <a:spcPct val="25000"/>
              </a:spcBef>
              <a:buSzPct val="80000"/>
            </a:pPr>
            <a:r>
              <a:rPr lang="zh-TW" altLang="en-US" sz="2300" b="1" dirty="0">
                <a:solidFill>
                  <a:srgbClr val="000066"/>
                </a:solidFill>
                <a:latin typeface="Times New Roman" pitchFamily="18" charset="0"/>
              </a:rPr>
              <a:t>高收益債的發行機構涵蓋各個產業，包含工業、媒體、科技、能源、地產、金融等產業公司</a:t>
            </a:r>
          </a:p>
          <a:p>
            <a:pPr marL="444500" lvl="1" indent="-176213" algn="just">
              <a:lnSpc>
                <a:spcPct val="110000"/>
              </a:lnSpc>
              <a:spcBef>
                <a:spcPct val="25000"/>
              </a:spcBef>
              <a:buSzPct val="80000"/>
            </a:pPr>
            <a:r>
              <a:rPr lang="zh-TW" altLang="en-US" sz="2300" dirty="0">
                <a:solidFill>
                  <a:srgbClr val="000066"/>
                </a:solidFill>
                <a:latin typeface="Times New Roman" pitchFamily="18" charset="0"/>
              </a:rPr>
              <a:t>多有一共通點，其</a:t>
            </a:r>
            <a:r>
              <a:rPr lang="zh-TW" altLang="en-US" sz="2300" b="1" dirty="0">
                <a:solidFill>
                  <a:srgbClr val="000066"/>
                </a:solidFill>
                <a:latin typeface="Times New Roman" pitchFamily="18" charset="0"/>
              </a:rPr>
              <a:t>債務相對於盈利及現金流的比例是高的</a:t>
            </a:r>
          </a:p>
          <a:p>
            <a:pPr marL="444500" lvl="1" indent="-176213" algn="just">
              <a:lnSpc>
                <a:spcPct val="110000"/>
              </a:lnSpc>
              <a:spcBef>
                <a:spcPct val="25000"/>
              </a:spcBef>
              <a:buSzPct val="80000"/>
            </a:pPr>
            <a:r>
              <a:rPr lang="zh-TW" altLang="en-US" sz="2300" dirty="0">
                <a:solidFill>
                  <a:srgbClr val="000066"/>
                </a:solidFill>
                <a:latin typeface="Times New Roman" pitchFamily="18" charset="0"/>
              </a:rPr>
              <a:t>主要發行高收益債券的機構包含</a:t>
            </a:r>
          </a:p>
          <a:p>
            <a:pPr marL="817563" lvl="2" indent="-192088" algn="just">
              <a:lnSpc>
                <a:spcPct val="110000"/>
              </a:lnSpc>
              <a:spcBef>
                <a:spcPct val="25000"/>
              </a:spcBef>
              <a:buSzPct val="80000"/>
              <a:buFont typeface="Wingdings" pitchFamily="2" charset="2"/>
              <a:buNone/>
            </a:pPr>
            <a:r>
              <a:rPr lang="en-US" altLang="zh-TW" dirty="0">
                <a:solidFill>
                  <a:srgbClr val="000066"/>
                </a:solidFill>
                <a:latin typeface="Times New Roman" pitchFamily="18" charset="0"/>
              </a:rPr>
              <a:t>1.</a:t>
            </a:r>
            <a:r>
              <a:rPr lang="zh-TW" altLang="en-US" dirty="0">
                <a:solidFill>
                  <a:srgbClr val="000066"/>
                </a:solidFill>
                <a:latin typeface="Times New Roman" pitchFamily="18" charset="0"/>
              </a:rPr>
              <a:t>機構</a:t>
            </a:r>
            <a:r>
              <a:rPr lang="zh-TW" altLang="en-US" dirty="0" smtClean="0">
                <a:solidFill>
                  <a:srgbClr val="000066"/>
                </a:solidFill>
                <a:latin typeface="Times New Roman" pitchFamily="18" charset="0"/>
              </a:rPr>
              <a:t>信用評等</a:t>
            </a:r>
            <a:r>
              <a:rPr lang="zh-TW" altLang="en-US" dirty="0">
                <a:solidFill>
                  <a:srgbClr val="000066"/>
                </a:solidFill>
                <a:latin typeface="Times New Roman" pitchFamily="18" charset="0"/>
              </a:rPr>
              <a:t>從投資等級調降至高收益等級之企業</a:t>
            </a:r>
          </a:p>
          <a:p>
            <a:pPr marL="817563" lvl="2" indent="-192088" algn="just">
              <a:lnSpc>
                <a:spcPct val="110000"/>
              </a:lnSpc>
              <a:spcBef>
                <a:spcPct val="25000"/>
              </a:spcBef>
              <a:buSzPct val="80000"/>
              <a:buFont typeface="Wingdings" pitchFamily="2" charset="2"/>
              <a:buNone/>
            </a:pPr>
            <a:r>
              <a:rPr lang="en-US" altLang="zh-TW" dirty="0">
                <a:solidFill>
                  <a:srgbClr val="000066"/>
                </a:solidFill>
                <a:latin typeface="Times New Roman" pitchFamily="18" charset="0"/>
              </a:rPr>
              <a:t>2.</a:t>
            </a:r>
            <a:r>
              <a:rPr lang="zh-TW" altLang="en-US" dirty="0">
                <a:solidFill>
                  <a:srgbClr val="000066"/>
                </a:solidFill>
                <a:latin typeface="Times New Roman" pitchFamily="18" charset="0"/>
              </a:rPr>
              <a:t>公司成長需要資金的新成立的公司</a:t>
            </a:r>
          </a:p>
          <a:p>
            <a:pPr marL="817563" lvl="2" indent="-192088" algn="just">
              <a:lnSpc>
                <a:spcPct val="110000"/>
              </a:lnSpc>
              <a:spcBef>
                <a:spcPct val="25000"/>
              </a:spcBef>
              <a:buSzPct val="80000"/>
              <a:buFont typeface="Wingdings" pitchFamily="2" charset="2"/>
              <a:buNone/>
            </a:pPr>
            <a:r>
              <a:rPr lang="en-US" altLang="zh-TW" dirty="0">
                <a:solidFill>
                  <a:srgbClr val="000066"/>
                </a:solidFill>
                <a:latin typeface="Times New Roman" pitchFamily="18" charset="0"/>
              </a:rPr>
              <a:t>3.</a:t>
            </a:r>
            <a:r>
              <a:rPr lang="zh-TW" altLang="en-US" dirty="0">
                <a:solidFill>
                  <a:srgbClr val="000066"/>
                </a:solidFill>
                <a:latin typeface="Times New Roman" pitchFamily="18" charset="0"/>
              </a:rPr>
              <a:t>資本密集的公司企業，如地產、能源產業公司</a:t>
            </a:r>
          </a:p>
        </p:txBody>
      </p:sp>
      <p:sp>
        <p:nvSpPr>
          <p:cNvPr id="275460" name="Text Box 4"/>
          <p:cNvSpPr txBox="1">
            <a:spLocks noChangeArrowheads="1"/>
          </p:cNvSpPr>
          <p:nvPr/>
        </p:nvSpPr>
        <p:spPr bwMode="auto">
          <a:xfrm>
            <a:off x="2552700" y="4822825"/>
            <a:ext cx="458788"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endParaRPr lang="zh-TW" altLang="zh-TW"/>
          </a:p>
        </p:txBody>
      </p:sp>
    </p:spTree>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p:txBody>
          <a:bodyPr/>
          <a:lstStyle/>
          <a:p>
            <a:r>
              <a:rPr lang="en-US" altLang="zh-TW" sz="3600">
                <a:solidFill>
                  <a:srgbClr val="000066"/>
                </a:solidFill>
                <a:effectLst>
                  <a:outerShdw blurRad="38100" dist="38100" dir="2700000" algn="tl">
                    <a:srgbClr val="C0C0C0"/>
                  </a:outerShdw>
                </a:effectLst>
                <a:latin typeface="超研澤特明" pitchFamily="49" charset="-120"/>
                <a:ea typeface="超研澤特明" pitchFamily="49" charset="-120"/>
              </a:rPr>
              <a:t> </a:t>
            </a:r>
            <a:r>
              <a:rPr lang="zh-TW" altLang="en-US" sz="3600">
                <a:solidFill>
                  <a:srgbClr val="000066"/>
                </a:solidFill>
                <a:effectLst>
                  <a:outerShdw blurRad="38100" dist="38100" dir="2700000" algn="tl">
                    <a:srgbClr val="C0C0C0"/>
                  </a:outerShdw>
                </a:effectLst>
                <a:latin typeface="超研澤特明" pitchFamily="49" charset="-120"/>
                <a:ea typeface="超研澤特明" pitchFamily="49" charset="-120"/>
              </a:rPr>
              <a:t>高收益債券的起源</a:t>
            </a:r>
            <a:endParaRPr lang="zh-TW" altLang="en-US" sz="2400">
              <a:solidFill>
                <a:srgbClr val="000066"/>
              </a:solidFill>
              <a:effectLst>
                <a:outerShdw blurRad="38100" dist="38100" dir="2700000" algn="tl">
                  <a:srgbClr val="C0C0C0"/>
                </a:outerShdw>
              </a:effectLst>
              <a:latin typeface="Times New Roman" pitchFamily="18" charset="0"/>
              <a:ea typeface="超研澤特明" pitchFamily="49" charset="-120"/>
            </a:endParaRPr>
          </a:p>
        </p:txBody>
      </p:sp>
      <p:sp>
        <p:nvSpPr>
          <p:cNvPr id="276483" name="Rectangle 3"/>
          <p:cNvSpPr>
            <a:spLocks noGrp="1" noChangeArrowheads="1"/>
          </p:cNvSpPr>
          <p:nvPr>
            <p:ph type="body" sz="half" idx="1"/>
          </p:nvPr>
        </p:nvSpPr>
        <p:spPr>
          <a:xfrm>
            <a:off x="539750" y="1773238"/>
            <a:ext cx="7861300" cy="4608512"/>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indent="0">
              <a:lnSpc>
                <a:spcPct val="135000"/>
              </a:lnSpc>
              <a:spcBef>
                <a:spcPct val="25000"/>
              </a:spcBef>
              <a:buSzPct val="80000"/>
            </a:pPr>
            <a:r>
              <a:rPr lang="zh-TW" altLang="zh-TW" sz="2700">
                <a:solidFill>
                  <a:srgbClr val="000066"/>
                </a:solidFill>
                <a:effectLst>
                  <a:outerShdw blurRad="38100" dist="38100" dir="2700000" algn="tl">
                    <a:srgbClr val="C0C0C0"/>
                  </a:outerShdw>
                </a:effectLst>
              </a:rPr>
              <a:t>高收益債券的投資者</a:t>
            </a:r>
            <a:endParaRPr lang="zh-TW" altLang="en-US" sz="2700">
              <a:solidFill>
                <a:srgbClr val="000066"/>
              </a:solidFill>
              <a:effectLst>
                <a:outerShdw blurRad="38100" dist="38100" dir="2700000" algn="tl">
                  <a:srgbClr val="C0C0C0"/>
                </a:outerShdw>
              </a:effectLst>
              <a:latin typeface="Times New Roman" pitchFamily="18" charset="0"/>
            </a:endParaRPr>
          </a:p>
          <a:p>
            <a:pPr marL="266700" lvl="1" indent="1588">
              <a:lnSpc>
                <a:spcPct val="135000"/>
              </a:lnSpc>
              <a:spcBef>
                <a:spcPct val="25000"/>
              </a:spcBef>
              <a:buSzPct val="80000"/>
              <a:buFont typeface="Wingdings" pitchFamily="2" charset="2"/>
              <a:buNone/>
            </a:pPr>
            <a:r>
              <a:rPr lang="zh-TW" altLang="zh-TW" sz="2300">
                <a:solidFill>
                  <a:srgbClr val="000066"/>
                </a:solidFill>
              </a:rPr>
              <a:t>追求高於投資等級的債券、政府公債及現金投資收益的機構產業</a:t>
            </a:r>
            <a:r>
              <a:rPr lang="zh-TW" altLang="en-US" sz="2300">
                <a:solidFill>
                  <a:srgbClr val="000066"/>
                </a:solidFill>
              </a:rPr>
              <a:t>，</a:t>
            </a:r>
            <a:r>
              <a:rPr lang="zh-TW" altLang="zh-TW" sz="2300">
                <a:solidFill>
                  <a:srgbClr val="000066"/>
                </a:solidFill>
              </a:rPr>
              <a:t>包含基金公司、退休基金、避險基金、保險公司以及私人銀行等機構</a:t>
            </a:r>
            <a:endParaRPr lang="zh-TW" altLang="en-US" sz="2300">
              <a:solidFill>
                <a:srgbClr val="000066"/>
              </a:solidFill>
            </a:endParaRPr>
          </a:p>
        </p:txBody>
      </p:sp>
      <p:sp>
        <p:nvSpPr>
          <p:cNvPr id="276484" name="Text Box 4"/>
          <p:cNvSpPr txBox="1">
            <a:spLocks noChangeArrowheads="1"/>
          </p:cNvSpPr>
          <p:nvPr/>
        </p:nvSpPr>
        <p:spPr bwMode="auto">
          <a:xfrm>
            <a:off x="2552700" y="4822825"/>
            <a:ext cx="458788"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endParaRPr lang="zh-TW" altLang="zh-TW"/>
          </a:p>
        </p:txBody>
      </p:sp>
    </p:spTree>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p:txBody>
          <a:bodyPr/>
          <a:lstStyle/>
          <a:p>
            <a:r>
              <a:rPr lang="en-US" altLang="zh-TW" sz="3600">
                <a:solidFill>
                  <a:srgbClr val="000066"/>
                </a:solidFill>
                <a:effectLst>
                  <a:outerShdw blurRad="38100" dist="38100" dir="2700000" algn="tl">
                    <a:srgbClr val="C0C0C0"/>
                  </a:outerShdw>
                </a:effectLst>
                <a:latin typeface="超研澤特明" pitchFamily="49" charset="-120"/>
                <a:ea typeface="超研澤特明" pitchFamily="49" charset="-120"/>
              </a:rPr>
              <a:t> </a:t>
            </a:r>
            <a:r>
              <a:rPr lang="zh-TW" altLang="en-US" sz="3600">
                <a:solidFill>
                  <a:srgbClr val="000066"/>
                </a:solidFill>
                <a:effectLst>
                  <a:outerShdw blurRad="38100" dist="38100" dir="2700000" algn="tl">
                    <a:srgbClr val="C0C0C0"/>
                  </a:outerShdw>
                </a:effectLst>
                <a:latin typeface="超研澤特明" pitchFamily="49" charset="-120"/>
                <a:ea typeface="超研澤特明" pitchFamily="49" charset="-120"/>
              </a:rPr>
              <a:t>高收益債券介紹</a:t>
            </a:r>
            <a:endParaRPr lang="zh-TW" altLang="en-US"/>
          </a:p>
        </p:txBody>
      </p:sp>
      <p:sp>
        <p:nvSpPr>
          <p:cNvPr id="277507" name="Rectangle 3"/>
          <p:cNvSpPr>
            <a:spLocks noGrp="1" noChangeArrowheads="1"/>
          </p:cNvSpPr>
          <p:nvPr>
            <p:ph type="body" sz="half" idx="1"/>
          </p:nvPr>
        </p:nvSpPr>
        <p:spPr>
          <a:xfrm>
            <a:off x="539750" y="1773238"/>
            <a:ext cx="7861300" cy="4608512"/>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indent="0" algn="just">
              <a:lnSpc>
                <a:spcPct val="135000"/>
              </a:lnSpc>
              <a:spcBef>
                <a:spcPct val="25000"/>
              </a:spcBef>
              <a:buSzPct val="80000"/>
            </a:pPr>
            <a:r>
              <a:rPr lang="zh-TW" altLang="zh-TW" sz="2700">
                <a:solidFill>
                  <a:srgbClr val="000066"/>
                </a:solidFill>
                <a:effectLst>
                  <a:outerShdw blurRad="38100" dist="38100" dir="2700000" algn="tl">
                    <a:srgbClr val="C0C0C0"/>
                  </a:outerShdw>
                </a:effectLst>
                <a:latin typeface="Times New Roman" pitchFamily="18" charset="0"/>
              </a:rPr>
              <a:t>高收益債特色</a:t>
            </a:r>
            <a:endParaRPr lang="zh-TW" altLang="en-US" sz="2700">
              <a:solidFill>
                <a:srgbClr val="000066"/>
              </a:solidFill>
              <a:effectLst>
                <a:outerShdw blurRad="38100" dist="38100" dir="2700000" algn="tl">
                  <a:srgbClr val="C0C0C0"/>
                </a:outerShdw>
              </a:effectLst>
              <a:latin typeface="Times New Roman" pitchFamily="18" charset="0"/>
            </a:endParaRPr>
          </a:p>
          <a:p>
            <a:pPr marL="266700" lvl="1" indent="1588" algn="just">
              <a:lnSpc>
                <a:spcPct val="135000"/>
              </a:lnSpc>
              <a:spcBef>
                <a:spcPct val="25000"/>
              </a:spcBef>
              <a:buSzPct val="80000"/>
            </a:pPr>
            <a:r>
              <a:rPr lang="zh-TW" altLang="zh-TW" sz="2300">
                <a:solidFill>
                  <a:srgbClr val="000066"/>
                </a:solidFill>
                <a:latin typeface="Times New Roman" pitchFamily="18" charset="0"/>
              </a:rPr>
              <a:t>配息</a:t>
            </a:r>
            <a:endParaRPr lang="zh-TW" altLang="en-US" sz="2300">
              <a:solidFill>
                <a:srgbClr val="000066"/>
              </a:solidFill>
              <a:latin typeface="Times New Roman" pitchFamily="18" charset="0"/>
            </a:endParaRPr>
          </a:p>
          <a:p>
            <a:pPr marL="817563" lvl="2" indent="-192088" algn="just">
              <a:lnSpc>
                <a:spcPct val="140000"/>
              </a:lnSpc>
              <a:spcBef>
                <a:spcPct val="25000"/>
              </a:spcBef>
              <a:buSzPct val="80000"/>
            </a:pPr>
            <a:r>
              <a:rPr lang="zh-TW" altLang="zh-TW">
                <a:solidFill>
                  <a:srgbClr val="000066"/>
                </a:solidFill>
                <a:latin typeface="Times New Roman" pitchFamily="18" charset="0"/>
              </a:rPr>
              <a:t>固定利率（</a:t>
            </a:r>
            <a:r>
              <a:rPr lang="en-US" altLang="zh-TW">
                <a:solidFill>
                  <a:srgbClr val="000066"/>
                </a:solidFill>
                <a:latin typeface="Times New Roman" pitchFamily="18" charset="0"/>
              </a:rPr>
              <a:t>Fix rate</a:t>
            </a:r>
            <a:r>
              <a:rPr lang="zh-TW" altLang="zh-TW">
                <a:solidFill>
                  <a:srgbClr val="000066"/>
                </a:solidFill>
                <a:latin typeface="Times New Roman" pitchFamily="18" charset="0"/>
              </a:rPr>
              <a:t>）</a:t>
            </a:r>
            <a:r>
              <a:rPr lang="en-US" altLang="zh-TW">
                <a:solidFill>
                  <a:srgbClr val="000066"/>
                </a:solidFill>
                <a:latin typeface="Times New Roman" pitchFamily="18" charset="0"/>
              </a:rPr>
              <a:t>-</a:t>
            </a:r>
            <a:r>
              <a:rPr lang="zh-TW" altLang="zh-TW">
                <a:solidFill>
                  <a:srgbClr val="000066"/>
                </a:solidFill>
                <a:latin typeface="Times New Roman" pitchFamily="18" charset="0"/>
              </a:rPr>
              <a:t>配息頻率多為每半年配息</a:t>
            </a:r>
            <a:endParaRPr lang="zh-TW" altLang="en-US">
              <a:solidFill>
                <a:srgbClr val="000066"/>
              </a:solidFill>
              <a:latin typeface="Times New Roman" pitchFamily="18" charset="0"/>
            </a:endParaRPr>
          </a:p>
          <a:p>
            <a:pPr marL="817563" lvl="2" indent="-192088" algn="just">
              <a:lnSpc>
                <a:spcPct val="135000"/>
              </a:lnSpc>
              <a:spcBef>
                <a:spcPct val="25000"/>
              </a:spcBef>
              <a:buSzPct val="80000"/>
            </a:pPr>
            <a:r>
              <a:rPr lang="zh-TW" altLang="zh-TW">
                <a:solidFill>
                  <a:srgbClr val="000066"/>
                </a:solidFill>
                <a:latin typeface="Times New Roman" pitchFamily="18" charset="0"/>
              </a:rPr>
              <a:t>零息債券</a:t>
            </a:r>
            <a:r>
              <a:rPr lang="en-US" altLang="zh-TW">
                <a:solidFill>
                  <a:srgbClr val="000066"/>
                </a:solidFill>
                <a:latin typeface="Times New Roman" pitchFamily="18" charset="0"/>
              </a:rPr>
              <a:t>(Zero coupon)-</a:t>
            </a:r>
            <a:r>
              <a:rPr lang="zh-TW" altLang="zh-TW">
                <a:solidFill>
                  <a:srgbClr val="000066"/>
                </a:solidFill>
                <a:latin typeface="Times New Roman" pitchFamily="18" charset="0"/>
              </a:rPr>
              <a:t>沒有給付票面利息，通常以折價的方式賣出</a:t>
            </a:r>
            <a:endParaRPr lang="zh-TW" altLang="en-US">
              <a:solidFill>
                <a:srgbClr val="000066"/>
              </a:solidFill>
              <a:latin typeface="Times New Roman" pitchFamily="18" charset="0"/>
            </a:endParaRPr>
          </a:p>
          <a:p>
            <a:pPr marL="817563" lvl="2" indent="-192088" algn="just">
              <a:lnSpc>
                <a:spcPct val="135000"/>
              </a:lnSpc>
              <a:spcBef>
                <a:spcPct val="25000"/>
              </a:spcBef>
              <a:buSzPct val="80000"/>
            </a:pPr>
            <a:r>
              <a:rPr lang="en-US" altLang="zh-TW">
                <a:solidFill>
                  <a:srgbClr val="000066"/>
                </a:solidFill>
                <a:latin typeface="Times New Roman" pitchFamily="18" charset="0"/>
              </a:rPr>
              <a:t>LIBOR</a:t>
            </a:r>
            <a:r>
              <a:rPr lang="zh-TW" altLang="zh-TW">
                <a:solidFill>
                  <a:srgbClr val="000066"/>
                </a:solidFill>
                <a:latin typeface="Times New Roman" pitchFamily="18" charset="0"/>
              </a:rPr>
              <a:t>）加上一定的利差作為票面利率</a:t>
            </a:r>
            <a:r>
              <a:rPr lang="en-US" altLang="zh-TW">
                <a:solidFill>
                  <a:srgbClr val="000066"/>
                </a:solidFill>
                <a:latin typeface="Times New Roman" pitchFamily="18" charset="0"/>
              </a:rPr>
              <a:t>,</a:t>
            </a:r>
            <a:r>
              <a:rPr lang="zh-TW" altLang="zh-TW">
                <a:solidFill>
                  <a:srgbClr val="000066"/>
                </a:solidFill>
                <a:latin typeface="Times New Roman" pitchFamily="18" charset="0"/>
              </a:rPr>
              <a:t>配息頻率多為每季配息</a:t>
            </a:r>
            <a:endParaRPr lang="zh-TW" altLang="en-US">
              <a:solidFill>
                <a:srgbClr val="000066"/>
              </a:solidFill>
              <a:latin typeface="Times New Roman" pitchFamily="18" charset="0"/>
            </a:endParaRPr>
          </a:p>
        </p:txBody>
      </p:sp>
      <p:sp>
        <p:nvSpPr>
          <p:cNvPr id="277508" name="Text Box 4"/>
          <p:cNvSpPr txBox="1">
            <a:spLocks noChangeArrowheads="1"/>
          </p:cNvSpPr>
          <p:nvPr/>
        </p:nvSpPr>
        <p:spPr bwMode="auto">
          <a:xfrm>
            <a:off x="2552700" y="4822825"/>
            <a:ext cx="458788"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endParaRPr lang="zh-TW" altLang="zh-TW"/>
          </a:p>
        </p:txBody>
      </p:sp>
    </p:spTree>
  </p:cSld>
  <p:clrMapOvr>
    <a:masterClrMapping/>
  </p:clrMapOvr>
  <p:transition spd="slow">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p:txBody>
          <a:bodyPr/>
          <a:lstStyle/>
          <a:p>
            <a:r>
              <a:rPr lang="en-US" altLang="zh-TW" sz="3600">
                <a:solidFill>
                  <a:srgbClr val="000066"/>
                </a:solidFill>
                <a:effectLst>
                  <a:outerShdw blurRad="38100" dist="38100" dir="2700000" algn="tl">
                    <a:srgbClr val="C0C0C0"/>
                  </a:outerShdw>
                </a:effectLst>
                <a:latin typeface="超研澤特明" pitchFamily="49" charset="-120"/>
                <a:ea typeface="超研澤特明" pitchFamily="49" charset="-120"/>
              </a:rPr>
              <a:t> </a:t>
            </a:r>
            <a:r>
              <a:rPr lang="zh-TW" altLang="en-US" sz="3600">
                <a:solidFill>
                  <a:srgbClr val="000066"/>
                </a:solidFill>
                <a:effectLst>
                  <a:outerShdw blurRad="38100" dist="38100" dir="2700000" algn="tl">
                    <a:srgbClr val="C0C0C0"/>
                  </a:outerShdw>
                </a:effectLst>
                <a:latin typeface="超研澤特明" pitchFamily="49" charset="-120"/>
                <a:ea typeface="超研澤特明" pitchFamily="49" charset="-120"/>
              </a:rPr>
              <a:t>高收益債券介紹</a:t>
            </a:r>
            <a:endParaRPr lang="zh-TW" altLang="en-US"/>
          </a:p>
        </p:txBody>
      </p:sp>
      <p:sp>
        <p:nvSpPr>
          <p:cNvPr id="283652" name="Rectangle 4"/>
          <p:cNvSpPr>
            <a:spLocks noGrp="1" noChangeArrowheads="1"/>
          </p:cNvSpPr>
          <p:nvPr>
            <p:ph type="body" sz="half" idx="1"/>
          </p:nvPr>
        </p:nvSpPr>
        <p:spPr>
          <a:xfrm>
            <a:off x="539750" y="1773238"/>
            <a:ext cx="7777163" cy="4608512"/>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indent="0">
              <a:lnSpc>
                <a:spcPct val="110000"/>
              </a:lnSpc>
            </a:pPr>
            <a:r>
              <a:rPr lang="zh-TW" altLang="zh-TW" sz="2600" b="1" dirty="0">
                <a:solidFill>
                  <a:srgbClr val="000066"/>
                </a:solidFill>
                <a:latin typeface="Times New Roman" pitchFamily="18" charset="0"/>
              </a:rPr>
              <a:t>影響高收益債券價格的因素</a:t>
            </a:r>
            <a:endParaRPr lang="zh-TW" altLang="en-US" sz="2700" b="1" dirty="0">
              <a:solidFill>
                <a:srgbClr val="000066"/>
              </a:solidFill>
              <a:effectLst>
                <a:outerShdw blurRad="38100" dist="38100" dir="2700000" algn="tl">
                  <a:srgbClr val="C0C0C0"/>
                </a:outerShdw>
              </a:effectLst>
              <a:latin typeface="Times New Roman" pitchFamily="18" charset="0"/>
            </a:endParaRPr>
          </a:p>
          <a:p>
            <a:pPr marL="263525" lvl="1" indent="1588">
              <a:lnSpc>
                <a:spcPct val="110000"/>
              </a:lnSpc>
              <a:buFont typeface="Wingdings" pitchFamily="2" charset="2"/>
              <a:buNone/>
            </a:pPr>
            <a:r>
              <a:rPr lang="en-US" altLang="zh-TW" sz="2200" dirty="0">
                <a:solidFill>
                  <a:srgbClr val="000066"/>
                </a:solidFill>
                <a:latin typeface="Times New Roman" pitchFamily="18" charset="0"/>
              </a:rPr>
              <a:t>1.</a:t>
            </a:r>
            <a:r>
              <a:rPr lang="zh-TW" altLang="zh-TW" sz="2200" dirty="0">
                <a:solidFill>
                  <a:srgbClr val="000066"/>
                </a:solidFill>
                <a:latin typeface="Times New Roman" pitchFamily="18" charset="0"/>
              </a:rPr>
              <a:t>發行機構的信用評等</a:t>
            </a:r>
            <a:endParaRPr lang="zh-TW" altLang="en-US" sz="2200" dirty="0">
              <a:solidFill>
                <a:srgbClr val="000066"/>
              </a:solidFill>
              <a:latin typeface="Times New Roman" pitchFamily="18" charset="0"/>
            </a:endParaRPr>
          </a:p>
          <a:p>
            <a:pPr marL="263525" lvl="1" indent="1588">
              <a:lnSpc>
                <a:spcPct val="110000"/>
              </a:lnSpc>
              <a:buFont typeface="Wingdings" pitchFamily="2" charset="2"/>
              <a:buNone/>
            </a:pPr>
            <a:r>
              <a:rPr lang="en-US" altLang="zh-TW" sz="2200" dirty="0">
                <a:solidFill>
                  <a:srgbClr val="000066"/>
                </a:solidFill>
                <a:latin typeface="Times New Roman" pitchFamily="18" charset="0"/>
              </a:rPr>
              <a:t>2.</a:t>
            </a:r>
            <a:r>
              <a:rPr lang="zh-TW" altLang="zh-TW" sz="2200" dirty="0">
                <a:solidFill>
                  <a:srgbClr val="000066"/>
                </a:solidFill>
                <a:latin typeface="Times New Roman" pitchFamily="18" charset="0"/>
              </a:rPr>
              <a:t>信評機構調整信用評等</a:t>
            </a:r>
            <a:endParaRPr lang="zh-TW" altLang="en-US" sz="2200" dirty="0">
              <a:solidFill>
                <a:srgbClr val="000066"/>
              </a:solidFill>
              <a:latin typeface="Times New Roman" pitchFamily="18" charset="0"/>
            </a:endParaRPr>
          </a:p>
          <a:p>
            <a:pPr marL="263525" lvl="1" indent="1588">
              <a:lnSpc>
                <a:spcPct val="110000"/>
              </a:lnSpc>
              <a:buFont typeface="Wingdings" pitchFamily="2" charset="2"/>
              <a:buNone/>
            </a:pPr>
            <a:r>
              <a:rPr lang="en-US" altLang="zh-TW" sz="2200" dirty="0">
                <a:solidFill>
                  <a:srgbClr val="000066"/>
                </a:solidFill>
                <a:latin typeface="Times New Roman" pitchFamily="18" charset="0"/>
              </a:rPr>
              <a:t>3.</a:t>
            </a:r>
            <a:r>
              <a:rPr lang="zh-TW" altLang="zh-TW" sz="2200" dirty="0">
                <a:solidFill>
                  <a:srgbClr val="000066"/>
                </a:solidFill>
                <a:latin typeface="Times New Roman" pitchFamily="18" charset="0"/>
              </a:rPr>
              <a:t>利率</a:t>
            </a:r>
            <a:r>
              <a:rPr lang="en-US" altLang="zh-TW" sz="2200" dirty="0">
                <a:solidFill>
                  <a:srgbClr val="000066"/>
                </a:solidFill>
                <a:latin typeface="Times New Roman" pitchFamily="18" charset="0"/>
              </a:rPr>
              <a:t>(</a:t>
            </a:r>
            <a:r>
              <a:rPr lang="zh-TW" altLang="zh-TW" sz="2200" dirty="0">
                <a:solidFill>
                  <a:srgbClr val="000066"/>
                </a:solidFill>
                <a:latin typeface="Times New Roman" pitchFamily="18" charset="0"/>
              </a:rPr>
              <a:t>右圖</a:t>
            </a:r>
            <a:r>
              <a:rPr lang="en-US" altLang="zh-TW" sz="2200" dirty="0">
                <a:solidFill>
                  <a:srgbClr val="000066"/>
                </a:solidFill>
                <a:latin typeface="Times New Roman" pitchFamily="18" charset="0"/>
              </a:rPr>
              <a:t>)</a:t>
            </a:r>
          </a:p>
          <a:p>
            <a:pPr marL="263525" lvl="1" indent="1588">
              <a:lnSpc>
                <a:spcPct val="110000"/>
              </a:lnSpc>
              <a:buFont typeface="Wingdings" pitchFamily="2" charset="2"/>
              <a:buNone/>
            </a:pPr>
            <a:r>
              <a:rPr lang="en-US" altLang="zh-TW" sz="2200" dirty="0">
                <a:solidFill>
                  <a:srgbClr val="000066"/>
                </a:solidFill>
                <a:latin typeface="Times New Roman" pitchFamily="18" charset="0"/>
              </a:rPr>
              <a:t>4.</a:t>
            </a:r>
            <a:r>
              <a:rPr lang="zh-TW" altLang="zh-TW" sz="2200" dirty="0">
                <a:solidFill>
                  <a:srgbClr val="000066"/>
                </a:solidFill>
                <a:latin typeface="Times New Roman" pitchFamily="18" charset="0"/>
              </a:rPr>
              <a:t>債券的供給與需求</a:t>
            </a:r>
            <a:endParaRPr lang="zh-TW" altLang="en-US" sz="2200" dirty="0">
              <a:solidFill>
                <a:srgbClr val="000066"/>
              </a:solidFill>
              <a:latin typeface="Times New Roman" pitchFamily="18" charset="0"/>
            </a:endParaRPr>
          </a:p>
          <a:p>
            <a:pPr marL="263525" lvl="1" indent="1588">
              <a:lnSpc>
                <a:spcPct val="110000"/>
              </a:lnSpc>
              <a:buFont typeface="Wingdings" pitchFamily="2" charset="2"/>
              <a:buNone/>
            </a:pPr>
            <a:r>
              <a:rPr lang="en-US" altLang="zh-TW" sz="2200" dirty="0">
                <a:solidFill>
                  <a:srgbClr val="000066"/>
                </a:solidFill>
                <a:latin typeface="Times New Roman" pitchFamily="18" charset="0"/>
              </a:rPr>
              <a:t>5.</a:t>
            </a:r>
            <a:r>
              <a:rPr lang="zh-TW" altLang="zh-TW" sz="2200" dirty="0">
                <a:solidFill>
                  <a:srgbClr val="000066"/>
                </a:solidFill>
                <a:latin typeface="Times New Roman" pitchFamily="18" charset="0"/>
              </a:rPr>
              <a:t>價值評估（</a:t>
            </a:r>
            <a:r>
              <a:rPr lang="en-US" altLang="zh-TW" sz="2200" dirty="0">
                <a:solidFill>
                  <a:srgbClr val="000066"/>
                </a:solidFill>
                <a:latin typeface="Times New Roman" pitchFamily="18" charset="0"/>
              </a:rPr>
              <a:t>Valuations )</a:t>
            </a:r>
          </a:p>
          <a:p>
            <a:pPr marL="263525" lvl="1" indent="1588">
              <a:lnSpc>
                <a:spcPct val="110000"/>
              </a:lnSpc>
              <a:buFont typeface="Wingdings" pitchFamily="2" charset="2"/>
              <a:buNone/>
            </a:pPr>
            <a:r>
              <a:rPr lang="en-US" altLang="zh-TW" sz="2200" dirty="0">
                <a:solidFill>
                  <a:srgbClr val="000066"/>
                </a:solidFill>
                <a:latin typeface="Times New Roman" pitchFamily="18" charset="0"/>
              </a:rPr>
              <a:t>6.</a:t>
            </a:r>
            <a:r>
              <a:rPr lang="zh-TW" altLang="zh-TW" sz="2200" dirty="0">
                <a:solidFill>
                  <a:srgbClr val="000066"/>
                </a:solidFill>
                <a:latin typeface="Times New Roman" pitchFamily="18" charset="0"/>
              </a:rPr>
              <a:t>較差的信用品質</a:t>
            </a:r>
            <a:endParaRPr lang="zh-TW" altLang="en-US" sz="2200" dirty="0">
              <a:solidFill>
                <a:srgbClr val="000066"/>
              </a:solidFill>
              <a:latin typeface="Times New Roman" pitchFamily="18" charset="0"/>
            </a:endParaRPr>
          </a:p>
          <a:p>
            <a:pPr marL="263525" lvl="1" indent="1588">
              <a:lnSpc>
                <a:spcPct val="110000"/>
              </a:lnSpc>
              <a:buFont typeface="Wingdings" pitchFamily="2" charset="2"/>
              <a:buNone/>
            </a:pPr>
            <a:r>
              <a:rPr lang="en-US" altLang="zh-TW" sz="2200" dirty="0">
                <a:solidFill>
                  <a:srgbClr val="000066"/>
                </a:solidFill>
                <a:latin typeface="Times New Roman" pitchFamily="18" charset="0"/>
              </a:rPr>
              <a:t>7.</a:t>
            </a:r>
            <a:r>
              <a:rPr lang="zh-TW" altLang="zh-TW" sz="2200" dirty="0">
                <a:solidFill>
                  <a:srgbClr val="000066"/>
                </a:solidFill>
                <a:latin typeface="Times New Roman" pitchFamily="18" charset="0"/>
              </a:rPr>
              <a:t>企業治理及資訊透明度不佳</a:t>
            </a:r>
            <a:endParaRPr lang="zh-TW" altLang="en-US" sz="2200" dirty="0">
              <a:solidFill>
                <a:srgbClr val="000066"/>
              </a:solidFill>
              <a:latin typeface="Times New Roman" pitchFamily="18" charset="0"/>
            </a:endParaRPr>
          </a:p>
          <a:p>
            <a:pPr marL="263525" lvl="1" indent="1588">
              <a:lnSpc>
                <a:spcPct val="110000"/>
              </a:lnSpc>
              <a:buFont typeface="Wingdings" pitchFamily="2" charset="2"/>
              <a:buNone/>
            </a:pPr>
            <a:r>
              <a:rPr lang="en-US" altLang="zh-TW" sz="2200" dirty="0">
                <a:solidFill>
                  <a:srgbClr val="000066"/>
                </a:solidFill>
                <a:latin typeface="Times New Roman" pitchFamily="18" charset="0"/>
              </a:rPr>
              <a:t>8.</a:t>
            </a:r>
            <a:r>
              <a:rPr lang="zh-TW" altLang="zh-TW" sz="2200" dirty="0">
                <a:solidFill>
                  <a:srgbClr val="000066"/>
                </a:solidFill>
                <a:latin typeface="Times New Roman" pitchFamily="18" charset="0"/>
              </a:rPr>
              <a:t>較差的市場流動性</a:t>
            </a:r>
            <a:endParaRPr lang="zh-TW" altLang="en-US" sz="2200" dirty="0">
              <a:solidFill>
                <a:srgbClr val="000066"/>
              </a:solidFill>
              <a:latin typeface="Times New Roman" pitchFamily="18" charset="0"/>
            </a:endParaRPr>
          </a:p>
          <a:p>
            <a:pPr marL="263525" lvl="1" indent="1588">
              <a:lnSpc>
                <a:spcPct val="110000"/>
              </a:lnSpc>
              <a:buFont typeface="Wingdings" pitchFamily="2" charset="2"/>
              <a:buNone/>
            </a:pPr>
            <a:r>
              <a:rPr lang="en-US" altLang="zh-TW" sz="2200" dirty="0">
                <a:solidFill>
                  <a:srgbClr val="000066"/>
                </a:solidFill>
                <a:latin typeface="Times New Roman" pitchFamily="18" charset="0"/>
              </a:rPr>
              <a:t>9.</a:t>
            </a:r>
            <a:r>
              <a:rPr lang="zh-TW" altLang="zh-TW" sz="2200" dirty="0">
                <a:solidFill>
                  <a:srgbClr val="000066"/>
                </a:solidFill>
                <a:latin typeface="Times New Roman" pitchFamily="18" charset="0"/>
              </a:rPr>
              <a:t>總體經濟風險</a:t>
            </a:r>
            <a:endParaRPr lang="zh-TW" altLang="en-US" sz="2200" dirty="0">
              <a:solidFill>
                <a:srgbClr val="000066"/>
              </a:solidFill>
              <a:latin typeface="Times New Roman" pitchFamily="18" charset="0"/>
            </a:endParaRPr>
          </a:p>
        </p:txBody>
      </p:sp>
      <p:sp>
        <p:nvSpPr>
          <p:cNvPr id="283651" name="Text Box 3"/>
          <p:cNvSpPr txBox="1">
            <a:spLocks noChangeArrowheads="1"/>
          </p:cNvSpPr>
          <p:nvPr/>
        </p:nvSpPr>
        <p:spPr bwMode="auto">
          <a:xfrm>
            <a:off x="2552700" y="4822825"/>
            <a:ext cx="458788"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endParaRPr lang="zh-TW" altLang="zh-TW"/>
          </a:p>
        </p:txBody>
      </p:sp>
      <p:grpSp>
        <p:nvGrpSpPr>
          <p:cNvPr id="2" name="Group 6"/>
          <p:cNvGrpSpPr>
            <a:grpSpLocks/>
          </p:cNvGrpSpPr>
          <p:nvPr/>
        </p:nvGrpSpPr>
        <p:grpSpPr bwMode="auto">
          <a:xfrm>
            <a:off x="5003800" y="3035300"/>
            <a:ext cx="3043238" cy="1366838"/>
            <a:chOff x="3648" y="1344"/>
            <a:chExt cx="1917" cy="861"/>
          </a:xfrm>
        </p:grpSpPr>
        <p:sp>
          <p:nvSpPr>
            <p:cNvPr id="283655" name="Rectangle 7"/>
            <p:cNvSpPr>
              <a:spLocks noChangeArrowheads="1"/>
            </p:cNvSpPr>
            <p:nvPr/>
          </p:nvSpPr>
          <p:spPr bwMode="auto">
            <a:xfrm>
              <a:off x="3696" y="1344"/>
              <a:ext cx="429" cy="285"/>
            </a:xfrm>
            <a:prstGeom prst="rect">
              <a:avLst/>
            </a:prstGeom>
            <a:solidFill>
              <a:srgbClr val="BBE0E3"/>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TW" altLang="en-US"/>
            </a:p>
          </p:txBody>
        </p:sp>
        <p:sp>
          <p:nvSpPr>
            <p:cNvPr id="283656" name="Rectangle 8"/>
            <p:cNvSpPr>
              <a:spLocks noChangeArrowheads="1"/>
            </p:cNvSpPr>
            <p:nvPr/>
          </p:nvSpPr>
          <p:spPr bwMode="auto">
            <a:xfrm>
              <a:off x="5088" y="1728"/>
              <a:ext cx="429" cy="285"/>
            </a:xfrm>
            <a:prstGeom prst="rect">
              <a:avLst/>
            </a:prstGeom>
            <a:solidFill>
              <a:srgbClr val="FFFF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TW" altLang="en-US"/>
            </a:p>
          </p:txBody>
        </p:sp>
        <p:sp>
          <p:nvSpPr>
            <p:cNvPr id="283657" name="Line 9"/>
            <p:cNvSpPr>
              <a:spLocks noChangeShapeType="1"/>
            </p:cNvSpPr>
            <p:nvPr/>
          </p:nvSpPr>
          <p:spPr bwMode="auto">
            <a:xfrm>
              <a:off x="3696" y="1728"/>
              <a:ext cx="1725" cy="381"/>
            </a:xfrm>
            <a:prstGeom prst="line">
              <a:avLst/>
            </a:prstGeom>
            <a:noFill/>
            <a:ln w="76320">
              <a:solidFill>
                <a:srgbClr val="80808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TW" altLang="en-US"/>
            </a:p>
          </p:txBody>
        </p:sp>
        <p:sp>
          <p:nvSpPr>
            <p:cNvPr id="283658" name="AutoShape 10"/>
            <p:cNvSpPr>
              <a:spLocks noChangeArrowheads="1"/>
            </p:cNvSpPr>
            <p:nvPr/>
          </p:nvSpPr>
          <p:spPr bwMode="auto">
            <a:xfrm>
              <a:off x="4368" y="1968"/>
              <a:ext cx="237" cy="237"/>
            </a:xfrm>
            <a:prstGeom prst="triangle">
              <a:avLst>
                <a:gd name="adj" fmla="val 50000"/>
              </a:avLst>
            </a:prstGeom>
            <a:solidFill>
              <a:srgbClr val="339966"/>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TW" altLang="en-US"/>
            </a:p>
          </p:txBody>
        </p:sp>
        <p:sp>
          <p:nvSpPr>
            <p:cNvPr id="283659" name="Text Box 11"/>
            <p:cNvSpPr txBox="1">
              <a:spLocks noChangeArrowheads="1"/>
            </p:cNvSpPr>
            <p:nvPr/>
          </p:nvSpPr>
          <p:spPr bwMode="auto">
            <a:xfrm>
              <a:off x="3648" y="1392"/>
              <a:ext cx="525"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5pPr>
              <a:lvl6pPr marL="25146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6pPr>
              <a:lvl7pPr marL="29718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7pPr>
              <a:lvl8pPr marL="34290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8pPr>
              <a:lvl9pPr marL="38862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9pPr>
            </a:lstStyle>
            <a:p>
              <a:pPr>
                <a:spcBef>
                  <a:spcPts val="875"/>
                </a:spcBef>
                <a:buSzPct val="100000"/>
              </a:pPr>
              <a:r>
                <a:rPr kumimoji="0" lang="en-US" altLang="zh-TW" sz="1400">
                  <a:solidFill>
                    <a:srgbClr val="000000"/>
                  </a:solidFill>
                </a:rPr>
                <a:t>Yield(%)</a:t>
              </a:r>
            </a:p>
          </p:txBody>
        </p:sp>
        <p:sp>
          <p:nvSpPr>
            <p:cNvPr id="283660" name="Text Box 12"/>
            <p:cNvSpPr txBox="1">
              <a:spLocks noChangeArrowheads="1"/>
            </p:cNvSpPr>
            <p:nvPr/>
          </p:nvSpPr>
          <p:spPr bwMode="auto">
            <a:xfrm>
              <a:off x="5040" y="1776"/>
              <a:ext cx="525"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5pPr>
              <a:lvl6pPr marL="25146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6pPr>
              <a:lvl7pPr marL="29718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7pPr>
              <a:lvl8pPr marL="34290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8pPr>
              <a:lvl9pPr marL="38862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a:solidFill>
                    <a:schemeClr val="tx1"/>
                  </a:solidFill>
                  <a:latin typeface="Arial" charset="0"/>
                  <a:ea typeface="新細明體" charset="-120"/>
                </a:defRPr>
              </a:lvl9pPr>
            </a:lstStyle>
            <a:p>
              <a:pPr>
                <a:spcBef>
                  <a:spcPts val="875"/>
                </a:spcBef>
                <a:buSzPct val="100000"/>
              </a:pPr>
              <a:r>
                <a:rPr kumimoji="0" lang="en-US" altLang="zh-TW" sz="1400">
                  <a:solidFill>
                    <a:srgbClr val="000000"/>
                  </a:solidFill>
                </a:rPr>
                <a:t>Price($)</a:t>
              </a:r>
            </a:p>
          </p:txBody>
        </p:sp>
      </p:grpSp>
    </p:spTree>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r>
              <a:rPr lang="en-US" altLang="zh-TW" sz="3600">
                <a:solidFill>
                  <a:srgbClr val="000066"/>
                </a:solidFill>
                <a:effectLst>
                  <a:outerShdw blurRad="38100" dist="38100" dir="2700000" algn="tl">
                    <a:srgbClr val="C0C0C0"/>
                  </a:outerShdw>
                </a:effectLst>
                <a:latin typeface="超研澤特明" pitchFamily="49" charset="-120"/>
                <a:ea typeface="超研澤特明" pitchFamily="49" charset="-120"/>
              </a:rPr>
              <a:t> </a:t>
            </a:r>
            <a:r>
              <a:rPr lang="zh-TW" altLang="en-US" sz="3600">
                <a:solidFill>
                  <a:srgbClr val="000066"/>
                </a:solidFill>
                <a:effectLst>
                  <a:outerShdw blurRad="38100" dist="38100" dir="2700000" algn="tl">
                    <a:srgbClr val="C0C0C0"/>
                  </a:outerShdw>
                </a:effectLst>
                <a:latin typeface="超研澤特明" pitchFamily="49" charset="-120"/>
                <a:ea typeface="超研澤特明" pitchFamily="49" charset="-120"/>
              </a:rPr>
              <a:t>投資高收益債券的主要風險</a:t>
            </a:r>
            <a:endParaRPr lang="zh-TW" altLang="en-US"/>
          </a:p>
        </p:txBody>
      </p:sp>
      <p:sp>
        <p:nvSpPr>
          <p:cNvPr id="284676" name="Rectangle 4"/>
          <p:cNvSpPr>
            <a:spLocks noGrp="1" noChangeArrowheads="1"/>
          </p:cNvSpPr>
          <p:nvPr>
            <p:ph type="body" sz="half" idx="1"/>
          </p:nvPr>
        </p:nvSpPr>
        <p:spPr>
          <a:xfrm>
            <a:off x="539750" y="1773238"/>
            <a:ext cx="7777163" cy="4608512"/>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ormAutofit/>
          </a:bodyPr>
          <a:lstStyle/>
          <a:p>
            <a:pPr marL="0" indent="0" algn="just">
              <a:lnSpc>
                <a:spcPct val="125000"/>
              </a:lnSpc>
              <a:buFont typeface="Wingdings" pitchFamily="2" charset="2"/>
              <a:buNone/>
            </a:pPr>
            <a:r>
              <a:rPr lang="zh-TW" altLang="zh-TW" sz="2700">
                <a:solidFill>
                  <a:srgbClr val="000066"/>
                </a:solidFill>
                <a:latin typeface="Times New Roman" pitchFamily="18" charset="0"/>
              </a:rPr>
              <a:t>案例</a:t>
            </a:r>
            <a:r>
              <a:rPr lang="en-US" altLang="zh-TW" sz="2700">
                <a:solidFill>
                  <a:srgbClr val="000066"/>
                </a:solidFill>
                <a:latin typeface="Times New Roman" pitchFamily="18" charset="0"/>
              </a:rPr>
              <a:t>- </a:t>
            </a:r>
            <a:r>
              <a:rPr lang="zh-TW" altLang="zh-TW" sz="2700">
                <a:solidFill>
                  <a:srgbClr val="000066"/>
                </a:solidFill>
                <a:latin typeface="Times New Roman" pitchFamily="18" charset="0"/>
              </a:rPr>
              <a:t>金光集團亞洲漿紙</a:t>
            </a:r>
            <a:r>
              <a:rPr lang="zh-TW" altLang="zh-TW" sz="2400">
                <a:solidFill>
                  <a:srgbClr val="000066"/>
                </a:solidFill>
                <a:latin typeface="Times New Roman" pitchFamily="18" charset="0"/>
              </a:rPr>
              <a:t>（</a:t>
            </a:r>
            <a:r>
              <a:rPr lang="en-US" altLang="zh-TW" sz="2400">
                <a:solidFill>
                  <a:srgbClr val="000066"/>
                </a:solidFill>
                <a:latin typeface="Times New Roman" pitchFamily="18" charset="0"/>
              </a:rPr>
              <a:t>Asia Pulp &amp; Paper ,APP</a:t>
            </a:r>
            <a:r>
              <a:rPr lang="zh-TW" altLang="zh-TW" sz="2400">
                <a:solidFill>
                  <a:srgbClr val="000066"/>
                </a:solidFill>
                <a:latin typeface="Times New Roman" pitchFamily="18" charset="0"/>
              </a:rPr>
              <a:t>）</a:t>
            </a:r>
            <a:r>
              <a:rPr lang="zh-TW" altLang="zh-TW" sz="2700">
                <a:solidFill>
                  <a:srgbClr val="000066"/>
                </a:solidFill>
                <a:latin typeface="Times New Roman" pitchFamily="18" charset="0"/>
              </a:rPr>
              <a:t>違</a:t>
            </a:r>
            <a:endParaRPr lang="zh-TW" altLang="en-US" sz="2700">
              <a:solidFill>
                <a:srgbClr val="000066"/>
              </a:solidFill>
              <a:latin typeface="Times New Roman" pitchFamily="18" charset="0"/>
            </a:endParaRPr>
          </a:p>
          <a:p>
            <a:pPr marL="0" indent="0" algn="just">
              <a:lnSpc>
                <a:spcPct val="125000"/>
              </a:lnSpc>
              <a:buFont typeface="Wingdings" pitchFamily="2" charset="2"/>
              <a:buNone/>
            </a:pPr>
            <a:r>
              <a:rPr lang="zh-TW" altLang="en-US" sz="2700">
                <a:solidFill>
                  <a:srgbClr val="000066"/>
                </a:solidFill>
                <a:latin typeface="Times New Roman" pitchFamily="18" charset="0"/>
              </a:rPr>
              <a:t>          </a:t>
            </a:r>
            <a:r>
              <a:rPr lang="zh-TW" altLang="zh-TW" sz="2700">
                <a:solidFill>
                  <a:srgbClr val="000066"/>
                </a:solidFill>
                <a:latin typeface="Times New Roman" pitchFamily="18" charset="0"/>
              </a:rPr>
              <a:t>約事件</a:t>
            </a:r>
            <a:endParaRPr lang="zh-TW" altLang="en-US" sz="2700">
              <a:solidFill>
                <a:srgbClr val="000066"/>
              </a:solidFill>
              <a:latin typeface="Times New Roman" pitchFamily="18" charset="0"/>
            </a:endParaRPr>
          </a:p>
          <a:p>
            <a:pPr marL="0" indent="0" algn="just">
              <a:lnSpc>
                <a:spcPct val="125000"/>
              </a:lnSpc>
            </a:pPr>
            <a:r>
              <a:rPr lang="zh-TW" altLang="zh-TW" sz="2700">
                <a:solidFill>
                  <a:srgbClr val="000066"/>
                </a:solidFill>
                <a:latin typeface="Times New Roman" pitchFamily="18" charset="0"/>
              </a:rPr>
              <a:t>公司簡介：</a:t>
            </a:r>
            <a:endParaRPr lang="zh-TW" altLang="en-US" sz="2700">
              <a:solidFill>
                <a:srgbClr val="000066"/>
              </a:solidFill>
              <a:latin typeface="Times New Roman" pitchFamily="18" charset="0"/>
            </a:endParaRPr>
          </a:p>
          <a:p>
            <a:pPr marL="263525" lvl="1" indent="1588" algn="just">
              <a:lnSpc>
                <a:spcPct val="125000"/>
              </a:lnSpc>
              <a:buFont typeface="Wingdings" pitchFamily="2" charset="2"/>
              <a:buNone/>
            </a:pPr>
            <a:r>
              <a:rPr lang="en-US" altLang="zh-TW" sz="2300">
                <a:solidFill>
                  <a:srgbClr val="000066"/>
                </a:solidFill>
                <a:latin typeface="Times New Roman" pitchFamily="18" charset="0"/>
              </a:rPr>
              <a:t>1970</a:t>
            </a:r>
            <a:r>
              <a:rPr lang="zh-TW" altLang="zh-TW" sz="2300">
                <a:solidFill>
                  <a:srgbClr val="000066"/>
                </a:solidFill>
                <a:latin typeface="Times New Roman" pitchFamily="18" charset="0"/>
              </a:rPr>
              <a:t>年代成立 於</a:t>
            </a:r>
            <a:r>
              <a:rPr lang="en-US" altLang="zh-TW" sz="2300">
                <a:solidFill>
                  <a:srgbClr val="000066"/>
                </a:solidFill>
                <a:latin typeface="Times New Roman" pitchFamily="18" charset="0"/>
              </a:rPr>
              <a:t>20</a:t>
            </a:r>
            <a:r>
              <a:rPr lang="zh-TW" altLang="zh-TW" sz="2300">
                <a:solidFill>
                  <a:srgbClr val="000066"/>
                </a:solidFill>
                <a:latin typeface="Times New Roman" pitchFamily="18" charset="0"/>
              </a:rPr>
              <a:t>世紀後期成為全球第</a:t>
            </a:r>
            <a:r>
              <a:rPr lang="en-US" altLang="zh-TW" sz="2300">
                <a:solidFill>
                  <a:srgbClr val="000066"/>
                </a:solidFill>
                <a:latin typeface="Times New Roman" pitchFamily="18" charset="0"/>
              </a:rPr>
              <a:t>10</a:t>
            </a:r>
            <a:r>
              <a:rPr lang="zh-TW" altLang="zh-TW" sz="2300">
                <a:solidFill>
                  <a:srgbClr val="000066"/>
                </a:solidFill>
                <a:latin typeface="Times New Roman" pitchFamily="18" charset="0"/>
              </a:rPr>
              <a:t>大紙漿及造紙公司</a:t>
            </a:r>
            <a:endParaRPr lang="zh-TW" altLang="en-US" sz="2300">
              <a:solidFill>
                <a:srgbClr val="000066"/>
              </a:solidFill>
              <a:latin typeface="Times New Roman" pitchFamily="18" charset="0"/>
            </a:endParaRPr>
          </a:p>
          <a:p>
            <a:pPr marL="0" indent="0" algn="just">
              <a:lnSpc>
                <a:spcPct val="125000"/>
              </a:lnSpc>
            </a:pPr>
            <a:r>
              <a:rPr lang="zh-TW" altLang="zh-TW" sz="2700">
                <a:solidFill>
                  <a:srgbClr val="000066"/>
                </a:solidFill>
                <a:latin typeface="Times New Roman" pitchFamily="18" charset="0"/>
              </a:rPr>
              <a:t>債務簡介：</a:t>
            </a:r>
            <a:endParaRPr lang="zh-TW" altLang="en-US" sz="2700">
              <a:solidFill>
                <a:srgbClr val="000066"/>
              </a:solidFill>
              <a:latin typeface="Times New Roman" pitchFamily="18" charset="0"/>
            </a:endParaRPr>
          </a:p>
          <a:p>
            <a:pPr marL="263525" lvl="1" indent="1588" algn="just">
              <a:lnSpc>
                <a:spcPct val="125000"/>
              </a:lnSpc>
              <a:buFont typeface="Wingdings" pitchFamily="2" charset="2"/>
              <a:buNone/>
            </a:pPr>
            <a:r>
              <a:rPr lang="en-US" altLang="zh-TW" sz="2300">
                <a:solidFill>
                  <a:srgbClr val="000066"/>
                </a:solidFill>
                <a:latin typeface="Times New Roman" pitchFamily="18" charset="0"/>
              </a:rPr>
              <a:t>21</a:t>
            </a:r>
            <a:r>
              <a:rPr lang="zh-TW" altLang="zh-TW" sz="2300">
                <a:solidFill>
                  <a:srgbClr val="000066"/>
                </a:solidFill>
                <a:latin typeface="Times New Roman" pitchFamily="18" charset="0"/>
              </a:rPr>
              <a:t>世紀時因公司快速成長</a:t>
            </a:r>
            <a:r>
              <a:rPr lang="en-US" altLang="zh-TW" sz="2300">
                <a:solidFill>
                  <a:srgbClr val="000066"/>
                </a:solidFill>
                <a:latin typeface="Times New Roman" pitchFamily="18" charset="0"/>
              </a:rPr>
              <a:t>,</a:t>
            </a:r>
            <a:r>
              <a:rPr lang="zh-TW" altLang="zh-TW" sz="2300">
                <a:solidFill>
                  <a:srgbClr val="000066"/>
                </a:solidFill>
                <a:latin typeface="Times New Roman" pitchFamily="18" charset="0"/>
              </a:rPr>
              <a:t>加速公司發行高收益債</a:t>
            </a:r>
            <a:r>
              <a:rPr lang="en-US" altLang="zh-TW" sz="2300">
                <a:solidFill>
                  <a:srgbClr val="000066"/>
                </a:solidFill>
                <a:latin typeface="Times New Roman" pitchFamily="18" charset="0"/>
              </a:rPr>
              <a:t>,</a:t>
            </a:r>
            <a:r>
              <a:rPr lang="zh-TW" altLang="zh-TW" sz="2300">
                <a:solidFill>
                  <a:srgbClr val="000066"/>
                </a:solidFill>
                <a:latin typeface="Times New Roman" pitchFamily="18" charset="0"/>
              </a:rPr>
              <a:t>發債金額高達</a:t>
            </a:r>
            <a:r>
              <a:rPr lang="en-US" altLang="zh-TW" sz="2300">
                <a:solidFill>
                  <a:srgbClr val="000066"/>
                </a:solidFill>
                <a:latin typeface="Times New Roman" pitchFamily="18" charset="0"/>
              </a:rPr>
              <a:t>140</a:t>
            </a:r>
            <a:r>
              <a:rPr lang="zh-TW" altLang="zh-TW" sz="2300">
                <a:solidFill>
                  <a:srgbClr val="000066"/>
                </a:solidFill>
                <a:latin typeface="Times New Roman" pitchFamily="18" charset="0"/>
              </a:rPr>
              <a:t>億美元</a:t>
            </a:r>
            <a:endParaRPr lang="zh-TW" altLang="en-US" sz="2300">
              <a:solidFill>
                <a:srgbClr val="000066"/>
              </a:solidFill>
              <a:effectLst>
                <a:outerShdw blurRad="38100" dist="38100" dir="2700000" algn="tl">
                  <a:srgbClr val="C0C0C0"/>
                </a:outerShdw>
              </a:effectLst>
              <a:latin typeface="Times New Roman" pitchFamily="18" charset="0"/>
            </a:endParaRPr>
          </a:p>
        </p:txBody>
      </p:sp>
      <p:sp>
        <p:nvSpPr>
          <p:cNvPr id="284675" name="Text Box 3"/>
          <p:cNvSpPr txBox="1">
            <a:spLocks noChangeArrowheads="1"/>
          </p:cNvSpPr>
          <p:nvPr/>
        </p:nvSpPr>
        <p:spPr bwMode="auto">
          <a:xfrm>
            <a:off x="2552700" y="4822825"/>
            <a:ext cx="458788"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endParaRPr lang="zh-TW" altLang="zh-TW"/>
          </a:p>
        </p:txBody>
      </p:sp>
    </p:spTree>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p:txBody>
          <a:bodyPr/>
          <a:lstStyle/>
          <a:p>
            <a:r>
              <a:rPr lang="en-US" altLang="zh-TW" sz="3600" dirty="0">
                <a:solidFill>
                  <a:srgbClr val="000066"/>
                </a:solidFill>
                <a:effectLst>
                  <a:outerShdw blurRad="38100" dist="38100" dir="2700000" algn="tl">
                    <a:srgbClr val="C0C0C0"/>
                  </a:outerShdw>
                </a:effectLst>
                <a:latin typeface="超研澤特明" pitchFamily="49" charset="-120"/>
                <a:ea typeface="超研澤特明" pitchFamily="49" charset="-120"/>
              </a:rPr>
              <a:t> </a:t>
            </a:r>
            <a:r>
              <a:rPr lang="zh-TW" altLang="en-US" sz="3600" dirty="0">
                <a:solidFill>
                  <a:srgbClr val="000066"/>
                </a:solidFill>
                <a:effectLst>
                  <a:outerShdw blurRad="38100" dist="38100" dir="2700000" algn="tl">
                    <a:srgbClr val="C0C0C0"/>
                  </a:outerShdw>
                </a:effectLst>
                <a:latin typeface="超研澤特明" pitchFamily="49" charset="-120"/>
                <a:ea typeface="超研澤特明" pitchFamily="49" charset="-120"/>
              </a:rPr>
              <a:t>投資高收益債券的主要風險</a:t>
            </a:r>
            <a:endParaRPr lang="zh-TW" altLang="en-US" dirty="0"/>
          </a:p>
        </p:txBody>
      </p:sp>
      <p:sp>
        <p:nvSpPr>
          <p:cNvPr id="285700" name="Rectangle 4"/>
          <p:cNvSpPr>
            <a:spLocks noGrp="1" noChangeArrowheads="1"/>
          </p:cNvSpPr>
          <p:nvPr>
            <p:ph type="body" sz="half" idx="1"/>
          </p:nvPr>
        </p:nvSpPr>
        <p:spPr>
          <a:xfrm>
            <a:off x="539750" y="1773238"/>
            <a:ext cx="7777163" cy="4608512"/>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indent="0" algn="just">
              <a:lnSpc>
                <a:spcPct val="110000"/>
              </a:lnSpc>
              <a:buFont typeface="Wingdings" pitchFamily="2" charset="2"/>
              <a:buNone/>
            </a:pPr>
            <a:r>
              <a:rPr lang="zh-TW" altLang="zh-TW" sz="2700">
                <a:solidFill>
                  <a:srgbClr val="000066"/>
                </a:solidFill>
                <a:latin typeface="Times New Roman" pitchFamily="18" charset="0"/>
              </a:rPr>
              <a:t>案例</a:t>
            </a:r>
            <a:r>
              <a:rPr lang="en-US" altLang="zh-TW" sz="2700">
                <a:solidFill>
                  <a:srgbClr val="000066"/>
                </a:solidFill>
                <a:latin typeface="Times New Roman" pitchFamily="18" charset="0"/>
              </a:rPr>
              <a:t>- </a:t>
            </a:r>
            <a:r>
              <a:rPr lang="zh-TW" altLang="zh-TW" sz="2700">
                <a:solidFill>
                  <a:srgbClr val="000066"/>
                </a:solidFill>
                <a:latin typeface="Times New Roman" pitchFamily="18" charset="0"/>
              </a:rPr>
              <a:t>金光集團亞洲漿紙</a:t>
            </a:r>
            <a:r>
              <a:rPr lang="zh-TW" altLang="zh-TW" sz="2400">
                <a:solidFill>
                  <a:srgbClr val="000066"/>
                </a:solidFill>
                <a:latin typeface="Times New Roman" pitchFamily="18" charset="0"/>
              </a:rPr>
              <a:t>（</a:t>
            </a:r>
            <a:r>
              <a:rPr lang="en-US" altLang="zh-TW" sz="2400">
                <a:solidFill>
                  <a:srgbClr val="000066"/>
                </a:solidFill>
                <a:latin typeface="Times New Roman" pitchFamily="18" charset="0"/>
              </a:rPr>
              <a:t>Asia Pulp &amp; Paper ,APP</a:t>
            </a:r>
            <a:r>
              <a:rPr lang="zh-TW" altLang="zh-TW" sz="2400">
                <a:solidFill>
                  <a:srgbClr val="000066"/>
                </a:solidFill>
                <a:latin typeface="Times New Roman" pitchFamily="18" charset="0"/>
              </a:rPr>
              <a:t>）</a:t>
            </a:r>
            <a:r>
              <a:rPr lang="zh-TW" altLang="zh-TW" sz="2700">
                <a:solidFill>
                  <a:srgbClr val="000066"/>
                </a:solidFill>
                <a:latin typeface="Times New Roman" pitchFamily="18" charset="0"/>
              </a:rPr>
              <a:t>違</a:t>
            </a:r>
            <a:endParaRPr lang="zh-TW" altLang="en-US" sz="2700">
              <a:solidFill>
                <a:srgbClr val="000066"/>
              </a:solidFill>
              <a:latin typeface="Times New Roman" pitchFamily="18" charset="0"/>
            </a:endParaRPr>
          </a:p>
          <a:p>
            <a:pPr marL="0" indent="0" algn="just">
              <a:lnSpc>
                <a:spcPct val="110000"/>
              </a:lnSpc>
              <a:buFont typeface="Wingdings" pitchFamily="2" charset="2"/>
              <a:buNone/>
            </a:pPr>
            <a:r>
              <a:rPr lang="zh-TW" altLang="en-US" sz="2700">
                <a:solidFill>
                  <a:srgbClr val="000066"/>
                </a:solidFill>
                <a:latin typeface="Times New Roman" pitchFamily="18" charset="0"/>
              </a:rPr>
              <a:t>          </a:t>
            </a:r>
            <a:r>
              <a:rPr lang="zh-TW" altLang="zh-TW" sz="2700">
                <a:solidFill>
                  <a:srgbClr val="000066"/>
                </a:solidFill>
                <a:latin typeface="Times New Roman" pitchFamily="18" charset="0"/>
              </a:rPr>
              <a:t>約事件</a:t>
            </a:r>
            <a:endParaRPr lang="zh-TW" altLang="en-US" sz="2700">
              <a:solidFill>
                <a:srgbClr val="000066"/>
              </a:solidFill>
              <a:latin typeface="Times New Roman" pitchFamily="18" charset="0"/>
            </a:endParaRPr>
          </a:p>
          <a:p>
            <a:pPr marL="0" indent="0" algn="just">
              <a:lnSpc>
                <a:spcPct val="110000"/>
              </a:lnSpc>
            </a:pPr>
            <a:r>
              <a:rPr lang="zh-TW" altLang="zh-TW" sz="2600">
                <a:solidFill>
                  <a:srgbClr val="000066"/>
                </a:solidFill>
                <a:latin typeface="Times New Roman" pitchFamily="18" charset="0"/>
              </a:rPr>
              <a:t>違約及重組事件：</a:t>
            </a:r>
            <a:endParaRPr lang="zh-TW" altLang="en-US" sz="2700">
              <a:solidFill>
                <a:srgbClr val="000066"/>
              </a:solidFill>
              <a:latin typeface="Times New Roman" pitchFamily="18" charset="0"/>
            </a:endParaRPr>
          </a:p>
          <a:p>
            <a:pPr marL="263525" lvl="1" indent="1588" algn="just">
              <a:lnSpc>
                <a:spcPct val="110000"/>
              </a:lnSpc>
              <a:buFont typeface="Wingdings" pitchFamily="2" charset="2"/>
              <a:buNone/>
            </a:pPr>
            <a:r>
              <a:rPr lang="en-US" altLang="zh-TW" sz="2200">
                <a:solidFill>
                  <a:srgbClr val="000066"/>
                </a:solidFill>
                <a:latin typeface="Times New Roman" pitchFamily="18" charset="0"/>
              </a:rPr>
              <a:t>1997</a:t>
            </a:r>
            <a:r>
              <a:rPr lang="zh-TW" altLang="zh-TW" sz="2200">
                <a:solidFill>
                  <a:srgbClr val="000066"/>
                </a:solidFill>
                <a:latin typeface="Times New Roman" pitchFamily="18" charset="0"/>
              </a:rPr>
              <a:t>年 </a:t>
            </a:r>
            <a:r>
              <a:rPr lang="en-US" altLang="zh-TW" sz="2200">
                <a:solidFill>
                  <a:srgbClr val="000066"/>
                </a:solidFill>
                <a:latin typeface="Times New Roman" pitchFamily="18" charset="0"/>
              </a:rPr>
              <a:t>S&amp;P </a:t>
            </a:r>
            <a:r>
              <a:rPr lang="zh-TW" altLang="zh-TW" sz="2200">
                <a:solidFill>
                  <a:srgbClr val="000066"/>
                </a:solidFill>
                <a:latin typeface="Times New Roman" pitchFamily="18" charset="0"/>
              </a:rPr>
              <a:t>評等為</a:t>
            </a:r>
            <a:r>
              <a:rPr lang="en-US" altLang="zh-TW" sz="2200">
                <a:solidFill>
                  <a:srgbClr val="000066"/>
                </a:solidFill>
                <a:latin typeface="Times New Roman" pitchFamily="18" charset="0"/>
              </a:rPr>
              <a:t>B+</a:t>
            </a:r>
          </a:p>
          <a:p>
            <a:pPr marL="263525" lvl="1" indent="1588" algn="just">
              <a:lnSpc>
                <a:spcPct val="110000"/>
              </a:lnSpc>
              <a:buFont typeface="Wingdings" pitchFamily="2" charset="2"/>
              <a:buNone/>
            </a:pPr>
            <a:r>
              <a:rPr lang="en-US" altLang="zh-TW" sz="2200">
                <a:solidFill>
                  <a:srgbClr val="000066"/>
                </a:solidFill>
                <a:latin typeface="Times New Roman" pitchFamily="18" charset="0"/>
              </a:rPr>
              <a:t>1998</a:t>
            </a:r>
            <a:r>
              <a:rPr lang="zh-TW" altLang="zh-TW" sz="2200">
                <a:solidFill>
                  <a:srgbClr val="000066"/>
                </a:solidFill>
                <a:latin typeface="Times New Roman" pitchFamily="18" charset="0"/>
              </a:rPr>
              <a:t>年因亞洲金融風暴 </a:t>
            </a:r>
            <a:r>
              <a:rPr lang="en-US" altLang="zh-TW" sz="2200">
                <a:solidFill>
                  <a:srgbClr val="000066"/>
                </a:solidFill>
                <a:latin typeface="Times New Roman" pitchFamily="18" charset="0"/>
              </a:rPr>
              <a:t>S&amp;P </a:t>
            </a:r>
            <a:r>
              <a:rPr lang="zh-TW" altLang="zh-TW" sz="2200">
                <a:solidFill>
                  <a:srgbClr val="000066"/>
                </a:solidFill>
                <a:latin typeface="Times New Roman" pitchFamily="18" charset="0"/>
              </a:rPr>
              <a:t>調降評等為</a:t>
            </a:r>
            <a:r>
              <a:rPr lang="en-US" altLang="zh-TW" sz="2200">
                <a:solidFill>
                  <a:srgbClr val="000066"/>
                </a:solidFill>
                <a:latin typeface="Times New Roman" pitchFamily="18" charset="0"/>
              </a:rPr>
              <a:t>CCC+</a:t>
            </a:r>
          </a:p>
          <a:p>
            <a:pPr marL="263525" lvl="1" indent="1588" algn="just">
              <a:lnSpc>
                <a:spcPct val="110000"/>
              </a:lnSpc>
              <a:buFont typeface="Wingdings" pitchFamily="2" charset="2"/>
              <a:buNone/>
            </a:pPr>
            <a:r>
              <a:rPr lang="zh-TW" altLang="zh-TW" sz="2200">
                <a:solidFill>
                  <a:srgbClr val="000066"/>
                </a:solidFill>
                <a:latin typeface="Times New Roman" pitchFamily="18" charset="0"/>
              </a:rPr>
              <a:t>集團利息負擔從</a:t>
            </a:r>
            <a:r>
              <a:rPr lang="en-US" altLang="zh-TW" sz="2200">
                <a:solidFill>
                  <a:srgbClr val="000066"/>
                </a:solidFill>
                <a:latin typeface="Times New Roman" pitchFamily="18" charset="0"/>
              </a:rPr>
              <a:t>4.5</a:t>
            </a:r>
            <a:r>
              <a:rPr lang="zh-TW" altLang="zh-TW" sz="2200">
                <a:solidFill>
                  <a:srgbClr val="000066"/>
                </a:solidFill>
                <a:latin typeface="Times New Roman" pitchFamily="18" charset="0"/>
              </a:rPr>
              <a:t>億美元上升至</a:t>
            </a:r>
            <a:r>
              <a:rPr lang="en-US" altLang="zh-TW" sz="2200">
                <a:solidFill>
                  <a:srgbClr val="000066"/>
                </a:solidFill>
                <a:latin typeface="Times New Roman" pitchFamily="18" charset="0"/>
              </a:rPr>
              <a:t>6.5</a:t>
            </a:r>
            <a:r>
              <a:rPr lang="zh-TW" altLang="zh-TW" sz="2200">
                <a:solidFill>
                  <a:srgbClr val="000066"/>
                </a:solidFill>
                <a:latin typeface="Times New Roman" pitchFamily="18" charset="0"/>
              </a:rPr>
              <a:t>億美元</a:t>
            </a:r>
            <a:r>
              <a:rPr lang="zh-TW" altLang="en-US" sz="2200">
                <a:solidFill>
                  <a:srgbClr val="000066"/>
                </a:solidFill>
                <a:latin typeface="Times New Roman" pitchFamily="18" charset="0"/>
              </a:rPr>
              <a:t>，</a:t>
            </a:r>
            <a:r>
              <a:rPr lang="zh-TW" altLang="zh-TW" sz="2200">
                <a:solidFill>
                  <a:srgbClr val="000066"/>
                </a:solidFill>
                <a:latin typeface="Times New Roman" pitchFamily="18" charset="0"/>
              </a:rPr>
              <a:t>增加</a:t>
            </a:r>
            <a:r>
              <a:rPr lang="en-US" altLang="zh-TW" sz="2200">
                <a:solidFill>
                  <a:srgbClr val="000066"/>
                </a:solidFill>
                <a:latin typeface="Times New Roman" pitchFamily="18" charset="0"/>
              </a:rPr>
              <a:t>45</a:t>
            </a:r>
            <a:r>
              <a:rPr lang="zh-TW" altLang="zh-TW" sz="2200">
                <a:solidFill>
                  <a:srgbClr val="000066"/>
                </a:solidFill>
                <a:latin typeface="Times New Roman" pitchFamily="18" charset="0"/>
              </a:rPr>
              <a:t>％</a:t>
            </a:r>
            <a:endParaRPr lang="zh-TW" altLang="en-US" sz="2200">
              <a:solidFill>
                <a:srgbClr val="000066"/>
              </a:solidFill>
              <a:latin typeface="Times New Roman" pitchFamily="18" charset="0"/>
            </a:endParaRPr>
          </a:p>
          <a:p>
            <a:pPr marL="263525" lvl="1" indent="1588" algn="just">
              <a:lnSpc>
                <a:spcPct val="110000"/>
              </a:lnSpc>
              <a:buFont typeface="Wingdings" pitchFamily="2" charset="2"/>
              <a:buNone/>
            </a:pPr>
            <a:r>
              <a:rPr lang="zh-TW" altLang="zh-TW" sz="2200">
                <a:solidFill>
                  <a:srgbClr val="000066"/>
                </a:solidFill>
                <a:latin typeface="Times New Roman" pitchFamily="18" charset="0"/>
              </a:rPr>
              <a:t>到了</a:t>
            </a:r>
            <a:r>
              <a:rPr lang="en-US" altLang="zh-TW" sz="2200">
                <a:solidFill>
                  <a:srgbClr val="000066"/>
                </a:solidFill>
                <a:latin typeface="Times New Roman" pitchFamily="18" charset="0"/>
              </a:rPr>
              <a:t>1990</a:t>
            </a:r>
            <a:r>
              <a:rPr lang="zh-TW" altLang="zh-TW" sz="2200">
                <a:solidFill>
                  <a:srgbClr val="000066"/>
                </a:solidFill>
                <a:latin typeface="Times New Roman" pitchFamily="18" charset="0"/>
              </a:rPr>
              <a:t>年後期</a:t>
            </a:r>
            <a:r>
              <a:rPr lang="zh-TW" altLang="en-US" sz="2200">
                <a:solidFill>
                  <a:srgbClr val="000066"/>
                </a:solidFill>
                <a:latin typeface="Times New Roman" pitchFamily="18" charset="0"/>
              </a:rPr>
              <a:t>，</a:t>
            </a:r>
            <a:r>
              <a:rPr lang="zh-TW" altLang="zh-TW" sz="2200">
                <a:solidFill>
                  <a:srgbClr val="000066"/>
                </a:solidFill>
                <a:latin typeface="Times New Roman" pitchFamily="18" charset="0"/>
              </a:rPr>
              <a:t>該公司必須支付高達</a:t>
            </a:r>
            <a:r>
              <a:rPr lang="en-US" altLang="zh-TW" sz="2200">
                <a:solidFill>
                  <a:srgbClr val="000066"/>
                </a:solidFill>
                <a:latin typeface="Times New Roman" pitchFamily="18" charset="0"/>
              </a:rPr>
              <a:t>17</a:t>
            </a:r>
            <a:r>
              <a:rPr lang="zh-TW" altLang="zh-TW" sz="2200">
                <a:solidFill>
                  <a:srgbClr val="000066"/>
                </a:solidFill>
                <a:latin typeface="Times New Roman" pitchFamily="18" charset="0"/>
              </a:rPr>
              <a:t>％的利息才能舉債</a:t>
            </a:r>
            <a:endParaRPr lang="zh-TW" altLang="en-US" sz="2200">
              <a:solidFill>
                <a:srgbClr val="000066"/>
              </a:solidFill>
              <a:latin typeface="Times New Roman" pitchFamily="18" charset="0"/>
            </a:endParaRPr>
          </a:p>
          <a:p>
            <a:pPr marL="263525" lvl="1" indent="1588" algn="just">
              <a:lnSpc>
                <a:spcPct val="110000"/>
              </a:lnSpc>
              <a:buFont typeface="Wingdings" pitchFamily="2" charset="2"/>
              <a:buNone/>
            </a:pPr>
            <a:r>
              <a:rPr lang="en-US" altLang="zh-TW" sz="2200">
                <a:solidFill>
                  <a:srgbClr val="000066"/>
                </a:solidFill>
                <a:latin typeface="Times New Roman" pitchFamily="18" charset="0"/>
              </a:rPr>
              <a:t>2001</a:t>
            </a:r>
            <a:r>
              <a:rPr lang="zh-TW" altLang="zh-TW" sz="2200">
                <a:solidFill>
                  <a:srgbClr val="000066"/>
                </a:solidFill>
                <a:latin typeface="Times New Roman" pitchFamily="18" charset="0"/>
              </a:rPr>
              <a:t>年</a:t>
            </a:r>
            <a:r>
              <a:rPr lang="en-US" altLang="zh-TW" sz="2200">
                <a:solidFill>
                  <a:srgbClr val="000066"/>
                </a:solidFill>
                <a:latin typeface="Times New Roman" pitchFamily="18" charset="0"/>
              </a:rPr>
              <a:t>3</a:t>
            </a:r>
            <a:r>
              <a:rPr lang="zh-TW" altLang="zh-TW" sz="2200">
                <a:solidFill>
                  <a:srgbClr val="000066"/>
                </a:solidFill>
                <a:latin typeface="Times New Roman" pitchFamily="18" charset="0"/>
              </a:rPr>
              <a:t>月公司發生違約事件</a:t>
            </a:r>
            <a:r>
              <a:rPr lang="zh-TW" altLang="en-US" sz="2200">
                <a:solidFill>
                  <a:srgbClr val="000066"/>
                </a:solidFill>
                <a:latin typeface="Times New Roman" pitchFamily="18" charset="0"/>
              </a:rPr>
              <a:t>，</a:t>
            </a:r>
            <a:r>
              <a:rPr lang="zh-TW" altLang="zh-TW" sz="2200">
                <a:solidFill>
                  <a:srgbClr val="000066"/>
                </a:solidFill>
                <a:latin typeface="Times New Roman" pitchFamily="18" charset="0"/>
              </a:rPr>
              <a:t>隨後進行重組</a:t>
            </a:r>
            <a:r>
              <a:rPr lang="zh-TW" altLang="en-US" sz="2200">
                <a:solidFill>
                  <a:srgbClr val="000066"/>
                </a:solidFill>
                <a:latin typeface="Times New Roman" pitchFamily="18" charset="0"/>
              </a:rPr>
              <a:t>，</a:t>
            </a:r>
          </a:p>
          <a:p>
            <a:pPr marL="263525" lvl="1" indent="1588" algn="just">
              <a:lnSpc>
                <a:spcPct val="110000"/>
              </a:lnSpc>
              <a:buFont typeface="Wingdings" pitchFamily="2" charset="2"/>
              <a:buNone/>
            </a:pPr>
            <a:r>
              <a:rPr lang="zh-TW" altLang="zh-TW" sz="2200">
                <a:solidFill>
                  <a:srgbClr val="000066"/>
                </a:solidFill>
                <a:latin typeface="Times New Roman" pitchFamily="18" charset="0"/>
              </a:rPr>
              <a:t>並同意以</a:t>
            </a:r>
            <a:r>
              <a:rPr lang="en-US" altLang="zh-TW" sz="2200">
                <a:solidFill>
                  <a:srgbClr val="000066"/>
                </a:solidFill>
                <a:latin typeface="Times New Roman" pitchFamily="18" charset="0"/>
              </a:rPr>
              <a:t>22</a:t>
            </a:r>
            <a:r>
              <a:rPr lang="zh-TW" altLang="zh-TW" sz="2200">
                <a:solidFill>
                  <a:srgbClr val="000066"/>
                </a:solidFill>
                <a:latin typeface="Times New Roman" pitchFamily="18" charset="0"/>
              </a:rPr>
              <a:t>年的期間償還債權人共</a:t>
            </a:r>
            <a:r>
              <a:rPr lang="en-US" altLang="zh-TW" sz="2200">
                <a:solidFill>
                  <a:srgbClr val="000066"/>
                </a:solidFill>
                <a:latin typeface="Times New Roman" pitchFamily="18" charset="0"/>
              </a:rPr>
              <a:t>67</a:t>
            </a:r>
            <a:r>
              <a:rPr lang="zh-TW" altLang="zh-TW" sz="2200">
                <a:solidFill>
                  <a:srgbClr val="000066"/>
                </a:solidFill>
                <a:latin typeface="Times New Roman" pitchFamily="18" charset="0"/>
              </a:rPr>
              <a:t>億美元的債務</a:t>
            </a:r>
            <a:endParaRPr lang="zh-TW" altLang="en-US" sz="2200">
              <a:solidFill>
                <a:srgbClr val="000066"/>
              </a:solidFill>
              <a:latin typeface="Times New Roman" pitchFamily="18" charset="0"/>
            </a:endParaRPr>
          </a:p>
        </p:txBody>
      </p:sp>
      <p:sp>
        <p:nvSpPr>
          <p:cNvPr id="285699" name="Text Box 3"/>
          <p:cNvSpPr txBox="1">
            <a:spLocks noChangeArrowheads="1"/>
          </p:cNvSpPr>
          <p:nvPr/>
        </p:nvSpPr>
        <p:spPr bwMode="auto">
          <a:xfrm>
            <a:off x="2552700" y="4822825"/>
            <a:ext cx="458788"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endParaRPr lang="zh-TW" altLang="zh-TW"/>
          </a:p>
        </p:txBody>
      </p:sp>
    </p:spTree>
  </p:cSld>
  <p:clrMapOvr>
    <a:masterClrMapping/>
  </p:clrMapOvr>
  <p:transition spd="slow">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p:txBody>
          <a:bodyPr/>
          <a:lstStyle/>
          <a:p>
            <a:r>
              <a:rPr lang="en-US" altLang="zh-TW" sz="3600">
                <a:solidFill>
                  <a:srgbClr val="000066"/>
                </a:solidFill>
                <a:effectLst>
                  <a:outerShdw blurRad="38100" dist="38100" dir="2700000" algn="tl">
                    <a:srgbClr val="C0C0C0"/>
                  </a:outerShdw>
                </a:effectLst>
                <a:latin typeface="超研澤特明" pitchFamily="49" charset="-120"/>
                <a:ea typeface="超研澤特明" pitchFamily="49" charset="-120"/>
              </a:rPr>
              <a:t> </a:t>
            </a:r>
            <a:r>
              <a:rPr lang="zh-TW" altLang="en-US" sz="3600">
                <a:solidFill>
                  <a:srgbClr val="000066"/>
                </a:solidFill>
                <a:effectLst>
                  <a:outerShdw blurRad="38100" dist="38100" dir="2700000" algn="tl">
                    <a:srgbClr val="C0C0C0"/>
                  </a:outerShdw>
                </a:effectLst>
                <a:latin typeface="超研澤特明" pitchFamily="49" charset="-120"/>
                <a:ea typeface="超研澤特明" pitchFamily="49" charset="-120"/>
              </a:rPr>
              <a:t>高報酬高風險</a:t>
            </a:r>
            <a:endParaRPr lang="zh-TW" altLang="en-US"/>
          </a:p>
        </p:txBody>
      </p:sp>
      <p:sp>
        <p:nvSpPr>
          <p:cNvPr id="286724" name="Rectangle 4"/>
          <p:cNvSpPr>
            <a:spLocks noGrp="1" noChangeArrowheads="1"/>
          </p:cNvSpPr>
          <p:nvPr>
            <p:ph type="body" sz="half" idx="1"/>
          </p:nvPr>
        </p:nvSpPr>
        <p:spPr>
          <a:xfrm>
            <a:off x="539750" y="1773238"/>
            <a:ext cx="7777163" cy="4608512"/>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66700" indent="-266700" algn="just">
              <a:lnSpc>
                <a:spcPct val="155000"/>
              </a:lnSpc>
              <a:spcBef>
                <a:spcPct val="45000"/>
              </a:spcBef>
            </a:pPr>
            <a:r>
              <a:rPr lang="zh-TW" altLang="zh-TW" sz="2600">
                <a:solidFill>
                  <a:srgbClr val="000066"/>
                </a:solidFill>
              </a:rPr>
              <a:t>高收益債發生違約的機率較投資等級債券增加許多</a:t>
            </a:r>
            <a:r>
              <a:rPr lang="zh-TW" altLang="en-US" sz="2600">
                <a:solidFill>
                  <a:srgbClr val="000066"/>
                </a:solidFill>
              </a:rPr>
              <a:t>，</a:t>
            </a:r>
            <a:r>
              <a:rPr lang="zh-TW" altLang="zh-TW" sz="2600">
                <a:solidFill>
                  <a:srgbClr val="000066"/>
                </a:solidFill>
              </a:rPr>
              <a:t>因此投資人通常會要求較高的殖利率用以補償較高的風險</a:t>
            </a:r>
            <a:endParaRPr lang="zh-TW" altLang="en-US" sz="2600">
              <a:solidFill>
                <a:srgbClr val="000066"/>
              </a:solidFill>
            </a:endParaRPr>
          </a:p>
          <a:p>
            <a:pPr marL="266700" indent="-266700" algn="just">
              <a:lnSpc>
                <a:spcPct val="155000"/>
              </a:lnSpc>
              <a:spcBef>
                <a:spcPct val="45000"/>
              </a:spcBef>
            </a:pPr>
            <a:r>
              <a:rPr lang="zh-TW" altLang="zh-TW" sz="2600">
                <a:solidFill>
                  <a:srgbClr val="000066"/>
                </a:solidFill>
              </a:rPr>
              <a:t>高收益債券相較於投資等級債券的波動度較大</a:t>
            </a:r>
            <a:endParaRPr lang="zh-TW" altLang="en-US" sz="2700">
              <a:solidFill>
                <a:srgbClr val="000066"/>
              </a:solidFill>
              <a:latin typeface="Times New Roman" pitchFamily="18" charset="0"/>
            </a:endParaRPr>
          </a:p>
        </p:txBody>
      </p:sp>
      <p:sp>
        <p:nvSpPr>
          <p:cNvPr id="286723" name="Text Box 3"/>
          <p:cNvSpPr txBox="1">
            <a:spLocks noChangeArrowheads="1"/>
          </p:cNvSpPr>
          <p:nvPr/>
        </p:nvSpPr>
        <p:spPr bwMode="auto">
          <a:xfrm>
            <a:off x="2552700" y="4822825"/>
            <a:ext cx="458788"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endParaRPr lang="zh-TW" altLang="zh-TW"/>
          </a:p>
        </p:txBody>
      </p:sp>
    </p:spTree>
  </p:cSld>
  <p:clrMapOvr>
    <a:masterClrMapping/>
  </p:clrMapOvr>
  <p:transition spd="slow">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4400" dirty="0">
                <a:solidFill>
                  <a:srgbClr val="7030A0"/>
                </a:solidFill>
                <a:effectLst>
                  <a:outerShdw blurRad="50800" dist="38100" dir="5400000" algn="t" rotWithShape="0">
                    <a:prstClr val="black">
                      <a:alpha val="40000"/>
                    </a:prstClr>
                  </a:outerShdw>
                </a:effectLst>
                <a:latin typeface="+mn-ea"/>
              </a:rPr>
              <a:t>高收益債投資</a:t>
            </a:r>
            <a:r>
              <a:rPr lang="zh-TW" altLang="en-US" sz="4400" dirty="0" smtClean="0">
                <a:solidFill>
                  <a:srgbClr val="7030A0"/>
                </a:solidFill>
                <a:effectLst>
                  <a:outerShdw blurRad="50800" dist="38100" dir="5400000" algn="t" rotWithShape="0">
                    <a:prstClr val="black">
                      <a:alpha val="40000"/>
                    </a:prstClr>
                  </a:outerShdw>
                </a:effectLst>
                <a:latin typeface="+mn-ea"/>
              </a:rPr>
              <a:t>機會環境</a:t>
            </a:r>
            <a:endParaRPr lang="zh-TW" altLang="en-US" sz="4400" dirty="0"/>
          </a:p>
        </p:txBody>
      </p:sp>
      <p:sp>
        <p:nvSpPr>
          <p:cNvPr id="3" name="內容版面配置區 2"/>
          <p:cNvSpPr>
            <a:spLocks noGrp="1"/>
          </p:cNvSpPr>
          <p:nvPr>
            <p:ph idx="1"/>
          </p:nvPr>
        </p:nvSpPr>
        <p:spPr>
          <a:xfrm>
            <a:off x="457200" y="2276872"/>
            <a:ext cx="8229600" cy="4047728"/>
          </a:xfrm>
        </p:spPr>
        <p:txBody>
          <a:bodyPr/>
          <a:lstStyle/>
          <a:p>
            <a:r>
              <a:rPr lang="zh-TW" altLang="en-US" sz="2800" dirty="0">
                <a:solidFill>
                  <a:srgbClr val="7030A0"/>
                </a:solidFill>
                <a:latin typeface="+mn-ea"/>
              </a:rPr>
              <a:t>一</a:t>
            </a:r>
            <a:r>
              <a:rPr lang="en-US" altLang="zh-TW" sz="2800" dirty="0">
                <a:solidFill>
                  <a:srgbClr val="7030A0"/>
                </a:solidFill>
                <a:latin typeface="+mn-ea"/>
              </a:rPr>
              <a:t>. </a:t>
            </a:r>
            <a:r>
              <a:rPr lang="zh-TW" altLang="en-US" sz="2800" dirty="0">
                <a:solidFill>
                  <a:srgbClr val="7030A0"/>
                </a:solidFill>
                <a:latin typeface="+mn-ea"/>
              </a:rPr>
              <a:t>寬鬆</a:t>
            </a:r>
            <a:r>
              <a:rPr lang="zh-TW" altLang="en-US" sz="2800" dirty="0" smtClean="0">
                <a:solidFill>
                  <a:srgbClr val="7030A0"/>
                </a:solidFill>
                <a:latin typeface="+mn-ea"/>
              </a:rPr>
              <a:t>環境</a:t>
            </a:r>
            <a:r>
              <a:rPr lang="en-US" altLang="zh-TW" sz="2800" dirty="0" smtClean="0">
                <a:solidFill>
                  <a:srgbClr val="7030A0"/>
                </a:solidFill>
                <a:latin typeface="+mn-ea"/>
              </a:rPr>
              <a:t>,</a:t>
            </a:r>
            <a:r>
              <a:rPr lang="zh-TW" altLang="en-US" sz="2800" dirty="0">
                <a:solidFill>
                  <a:srgbClr val="7030A0"/>
                </a:solidFill>
                <a:latin typeface="+mn-ea"/>
              </a:rPr>
              <a:t>利差</a:t>
            </a:r>
            <a:r>
              <a:rPr lang="zh-TW" altLang="en-US" sz="2800" dirty="0" smtClean="0">
                <a:solidFill>
                  <a:srgbClr val="7030A0"/>
                </a:solidFill>
                <a:latin typeface="+mn-ea"/>
              </a:rPr>
              <a:t>擴大</a:t>
            </a:r>
            <a:endParaRPr lang="en-US" altLang="zh-TW" sz="2800" dirty="0" smtClean="0">
              <a:solidFill>
                <a:srgbClr val="7030A0"/>
              </a:solidFill>
              <a:latin typeface="+mn-ea"/>
            </a:endParaRPr>
          </a:p>
          <a:p>
            <a:r>
              <a:rPr lang="zh-TW" altLang="en-US" sz="2800" dirty="0" smtClean="0">
                <a:solidFill>
                  <a:srgbClr val="7030A0"/>
                </a:solidFill>
                <a:latin typeface="+mn-ea"/>
              </a:rPr>
              <a:t>二</a:t>
            </a:r>
            <a:r>
              <a:rPr lang="en-US" altLang="zh-TW" sz="2800" dirty="0">
                <a:solidFill>
                  <a:srgbClr val="7030A0"/>
                </a:solidFill>
                <a:latin typeface="+mn-ea"/>
              </a:rPr>
              <a:t>. </a:t>
            </a:r>
            <a:r>
              <a:rPr lang="zh-TW" altLang="en-US" sz="2800" dirty="0" smtClean="0">
                <a:solidFill>
                  <a:srgbClr val="7030A0"/>
                </a:solidFill>
                <a:latin typeface="+mn-ea"/>
              </a:rPr>
              <a:t>全球</a:t>
            </a:r>
            <a:r>
              <a:rPr lang="zh-TW" altLang="en-US" sz="2800" dirty="0">
                <a:solidFill>
                  <a:srgbClr val="7030A0"/>
                </a:solidFill>
                <a:latin typeface="+mn-ea"/>
              </a:rPr>
              <a:t>微復甦景氣</a:t>
            </a:r>
            <a:endParaRPr lang="en-US" altLang="zh-TW" sz="2800" dirty="0">
              <a:solidFill>
                <a:srgbClr val="7030A0"/>
              </a:solidFill>
              <a:latin typeface="+mn-ea"/>
            </a:endParaRPr>
          </a:p>
          <a:p>
            <a:r>
              <a:rPr lang="zh-TW" altLang="en-US" sz="2800" dirty="0" smtClean="0">
                <a:solidFill>
                  <a:srgbClr val="7030A0"/>
                </a:solidFill>
                <a:latin typeface="+mn-ea"/>
              </a:rPr>
              <a:t>三</a:t>
            </a:r>
            <a:r>
              <a:rPr lang="en-US" altLang="zh-TW" sz="2800" dirty="0" smtClean="0">
                <a:solidFill>
                  <a:srgbClr val="7030A0"/>
                </a:solidFill>
                <a:latin typeface="+mn-ea"/>
              </a:rPr>
              <a:t>. </a:t>
            </a:r>
            <a:r>
              <a:rPr lang="zh-TW" altLang="en-US" sz="2800" dirty="0">
                <a:solidFill>
                  <a:srgbClr val="7030A0"/>
                </a:solidFill>
                <a:latin typeface="+mn-ea"/>
              </a:rPr>
              <a:t>低違約率</a:t>
            </a:r>
          </a:p>
          <a:p>
            <a:endParaRPr lang="zh-TW" altLang="en-US" dirty="0"/>
          </a:p>
        </p:txBody>
      </p:sp>
    </p:spTree>
    <p:extLst>
      <p:ext uri="{BB962C8B-B14F-4D97-AF65-F5344CB8AC3E}">
        <p14:creationId xmlns:p14="http://schemas.microsoft.com/office/powerpoint/2010/main" val="1341966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文字版面配置區 2"/>
          <p:cNvSpPr>
            <a:spLocks noGrp="1"/>
          </p:cNvSpPr>
          <p:nvPr>
            <p:ph type="body" sz="half" idx="1"/>
          </p:nvPr>
        </p:nvSpPr>
        <p:spPr>
          <a:xfrm>
            <a:off x="467544" y="5661248"/>
            <a:ext cx="8064698" cy="1099270"/>
          </a:xfrm>
        </p:spPr>
        <p:txBody>
          <a:bodyPr>
            <a:normAutofit fontScale="70000" lnSpcReduction="20000"/>
          </a:bodyPr>
          <a:lstStyle/>
          <a:p>
            <a:r>
              <a:rPr lang="en-US" altLang="zh-TW" dirty="0">
                <a:latin typeface="Times New Roman" panose="02020603050405020304" pitchFamily="18" charset="0"/>
                <a:cs typeface="Times New Roman" panose="02020603050405020304" pitchFamily="18" charset="0"/>
              </a:rPr>
              <a:t>2017</a:t>
            </a:r>
            <a:r>
              <a:rPr lang="zh-TW" altLang="en-US" dirty="0">
                <a:latin typeface="Times New Roman" panose="02020603050405020304" pitchFamily="18" charset="0"/>
                <a:cs typeface="Times New Roman" panose="02020603050405020304" pitchFamily="18" charset="0"/>
              </a:rPr>
              <a:t>年在主要</a:t>
            </a:r>
            <a:r>
              <a:rPr lang="en-US" altLang="zh-TW" dirty="0">
                <a:latin typeface="Times New Roman" panose="02020603050405020304" pitchFamily="18" charset="0"/>
                <a:cs typeface="Times New Roman" panose="02020603050405020304" pitchFamily="18" charset="0"/>
              </a:rPr>
              <a:t>22</a:t>
            </a:r>
            <a:r>
              <a:rPr lang="zh-TW" altLang="en-US" dirty="0">
                <a:latin typeface="Times New Roman" panose="02020603050405020304" pitchFamily="18" charset="0"/>
                <a:cs typeface="Times New Roman" panose="02020603050405020304" pitchFamily="18" charset="0"/>
              </a:rPr>
              <a:t>類股債資產裡，全線都是上揚的，</a:t>
            </a:r>
            <a:r>
              <a:rPr lang="en-US" altLang="zh-TW" dirty="0">
                <a:latin typeface="Times New Roman" panose="02020603050405020304" pitchFamily="18" charset="0"/>
                <a:cs typeface="Times New Roman" panose="02020603050405020304" pitchFamily="18" charset="0"/>
              </a:rPr>
              <a:t>2018</a:t>
            </a:r>
            <a:r>
              <a:rPr lang="zh-TW" altLang="en-US" dirty="0">
                <a:latin typeface="Times New Roman" panose="02020603050405020304" pitchFamily="18" charset="0"/>
                <a:cs typeface="Times New Roman" panose="02020603050405020304" pitchFamily="18" charset="0"/>
              </a:rPr>
              <a:t>年只剩五類資產─人民幣中國國債、美元中國國債、全球綜合債、美國公債和亞洲投資級公司債全年有正</a:t>
            </a:r>
            <a:r>
              <a:rPr lang="zh-TW" altLang="en-US" dirty="0" smtClean="0">
                <a:latin typeface="Times New Roman" panose="02020603050405020304" pitchFamily="18" charset="0"/>
                <a:cs typeface="Times New Roman" panose="02020603050405020304" pitchFamily="18" charset="0"/>
              </a:rPr>
              <a:t>報酬</a:t>
            </a:r>
            <a:endParaRPr lang="en-US" altLang="zh-TW" dirty="0" smtClean="0">
              <a:latin typeface="Times New Roman" panose="02020603050405020304" pitchFamily="18" charset="0"/>
              <a:cs typeface="Times New Roman" panose="02020603050405020304" pitchFamily="18" charset="0"/>
            </a:endParaRPr>
          </a:p>
          <a:p>
            <a:r>
              <a:rPr lang="en-US" altLang="zh-TW" dirty="0">
                <a:latin typeface="Times New Roman" panose="02020603050405020304" pitchFamily="18" charset="0"/>
                <a:cs typeface="Times New Roman" panose="02020603050405020304" pitchFamily="18" charset="0"/>
              </a:rPr>
              <a:t>2018</a:t>
            </a:r>
            <a:r>
              <a:rPr lang="zh-TW" altLang="en-US" dirty="0">
                <a:latin typeface="Times New Roman" panose="02020603050405020304" pitchFamily="18" charset="0"/>
                <a:cs typeface="Times New Roman" panose="02020603050405020304" pitchFamily="18" charset="0"/>
              </a:rPr>
              <a:t>年全球債市受到美國升息與貿易戰影響</a:t>
            </a:r>
            <a:endParaRPr lang="zh-TW" altLang="en-US" dirty="0">
              <a:latin typeface="Times New Roman" panose="02020603050405020304" pitchFamily="18" charset="0"/>
              <a:cs typeface="Times New Roman" panose="02020603050405020304" pitchFamily="18" charset="0"/>
            </a:endParaRPr>
          </a:p>
        </p:txBody>
      </p:sp>
      <p:sp>
        <p:nvSpPr>
          <p:cNvPr id="4" name="內容版面配置區 3"/>
          <p:cNvSpPr>
            <a:spLocks noGrp="1"/>
          </p:cNvSpPr>
          <p:nvPr>
            <p:ph sz="half" idx="2"/>
          </p:nvPr>
        </p:nvSpPr>
        <p:spPr/>
        <p:txBody>
          <a:bodyPr/>
          <a:lstStyle/>
          <a:p>
            <a:endParaRPr lang="zh-TW" altLang="en-US"/>
          </a:p>
        </p:txBody>
      </p:sp>
      <p:pic>
        <p:nvPicPr>
          <p:cNvPr id="4098" name="Picture 2" descr="https://s3-ap-northeast-1.amazonaws.com/tarobo/article_images/images/000/001/664/original/data?1547432593&am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 y="0"/>
            <a:ext cx="9145109" cy="540060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36512" y="5301208"/>
            <a:ext cx="3567580" cy="338554"/>
          </a:xfrm>
          <a:prstGeom prst="rect">
            <a:avLst/>
          </a:prstGeom>
        </p:spPr>
        <p:txBody>
          <a:bodyPr wrap="none">
            <a:spAutoFit/>
          </a:bodyPr>
          <a:lstStyle/>
          <a:p>
            <a:r>
              <a:rPr lang="zh-TW" altLang="en-US" sz="1600" dirty="0"/>
              <a:t>資料來源：野村投信整理，</a:t>
            </a:r>
            <a:r>
              <a:rPr lang="en-US" altLang="zh-TW" sz="1600" dirty="0"/>
              <a:t>2019/1/2</a:t>
            </a:r>
            <a:r>
              <a:rPr lang="zh-TW" altLang="en-US" sz="1600" dirty="0"/>
              <a:t>。</a:t>
            </a:r>
            <a:endParaRPr lang="zh-TW" altLang="en-US" sz="1600" dirty="0"/>
          </a:p>
        </p:txBody>
      </p:sp>
    </p:spTree>
    <p:extLst>
      <p:ext uri="{BB962C8B-B14F-4D97-AF65-F5344CB8AC3E}">
        <p14:creationId xmlns:p14="http://schemas.microsoft.com/office/powerpoint/2010/main" val="261157399"/>
      </p:ext>
    </p:extLst>
  </p:cSld>
  <p:clrMapOvr>
    <a:masterClrMapping/>
  </p:clrMapOvr>
  <p:transition spd="slow">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文字版面配置區 2"/>
          <p:cNvSpPr>
            <a:spLocks noGrp="1"/>
          </p:cNvSpPr>
          <p:nvPr>
            <p:ph type="body" sz="half" idx="1"/>
          </p:nvPr>
        </p:nvSpPr>
        <p:spPr>
          <a:xfrm>
            <a:off x="503647" y="5949280"/>
            <a:ext cx="8136706" cy="1099270"/>
          </a:xfrm>
        </p:spPr>
        <p:txBody>
          <a:bodyPr>
            <a:normAutofit fontScale="92500"/>
          </a:bodyPr>
          <a:lstStyle/>
          <a:p>
            <a:r>
              <a:rPr lang="zh-TW" altLang="en-US" dirty="0"/>
              <a:t>從過去十年來</a:t>
            </a:r>
            <a:r>
              <a:rPr lang="zh-TW" altLang="en-US" b="1" dirty="0"/>
              <a:t>新興債和亞高收</a:t>
            </a:r>
            <a:r>
              <a:rPr lang="zh-TW" altLang="en-US" dirty="0"/>
              <a:t>的利差趨勢來看，主要九大類固定收益資產中，這兩類資產在目前算是</a:t>
            </a:r>
            <a:r>
              <a:rPr lang="zh-TW" altLang="en-US" b="1" dirty="0"/>
              <a:t>「美而廉」</a:t>
            </a:r>
            <a:endParaRPr lang="zh-TW" altLang="en-US" b="1" dirty="0"/>
          </a:p>
        </p:txBody>
      </p:sp>
      <p:pic>
        <p:nvPicPr>
          <p:cNvPr id="5122" name="Picture 2" descr="https://s3-ap-northeast-1.amazonaws.com/tarobo/article_images/images/000/001/665/original/data?1547432597">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475"/>
            <a:ext cx="9144000" cy="5282733"/>
          </a:xfrm>
          <a:prstGeom prst="rect">
            <a:avLst/>
          </a:prstGeom>
          <a:noFill/>
          <a:extLst>
            <a:ext uri="{909E8E84-426E-40DD-AFC4-6F175D3DCCD1}">
              <a14:hiddenFill xmlns:a14="http://schemas.microsoft.com/office/drawing/2010/main">
                <a:solidFill>
                  <a:srgbClr val="FFFFFF"/>
                </a:solidFill>
              </a14:hiddenFill>
            </a:ext>
          </a:extLst>
        </p:spPr>
      </p:pic>
      <p:sp>
        <p:nvSpPr>
          <p:cNvPr id="6" name="橢圓 5"/>
          <p:cNvSpPr/>
          <p:nvPr/>
        </p:nvSpPr>
        <p:spPr>
          <a:xfrm>
            <a:off x="5004048" y="727829"/>
            <a:ext cx="2016224" cy="489654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p:cNvSpPr/>
          <p:nvPr/>
        </p:nvSpPr>
        <p:spPr>
          <a:xfrm>
            <a:off x="557024" y="5301208"/>
            <a:ext cx="7811025" cy="584775"/>
          </a:xfrm>
          <a:prstGeom prst="rect">
            <a:avLst/>
          </a:prstGeom>
        </p:spPr>
        <p:txBody>
          <a:bodyPr wrap="square">
            <a:spAutoFit/>
          </a:bodyPr>
          <a:lstStyle/>
          <a:p>
            <a:r>
              <a:rPr lang="zh-TW" altLang="en-US" sz="1600" dirty="0"/>
              <a:t>資料來源：摩根資產管理</a:t>
            </a:r>
            <a:r>
              <a:rPr lang="en-US" altLang="zh-TW" sz="1600" dirty="0"/>
              <a:t>2018</a:t>
            </a:r>
            <a:r>
              <a:rPr lang="zh-TW" altLang="en-US" sz="1600" dirty="0"/>
              <a:t>年第四季和</a:t>
            </a:r>
            <a:r>
              <a:rPr lang="en-US" altLang="zh-TW" sz="1600" dirty="0"/>
              <a:t>2019</a:t>
            </a:r>
            <a:r>
              <a:rPr lang="zh-TW" altLang="en-US" sz="1600" dirty="0"/>
              <a:t>年第一季</a:t>
            </a:r>
            <a:r>
              <a:rPr lang="en-US" altLang="zh-TW" sz="1600" dirty="0"/>
              <a:t>Guide to the Markets-Asia</a:t>
            </a:r>
            <a:r>
              <a:rPr lang="zh-TW" altLang="en-US" sz="1600" dirty="0"/>
              <a:t>，統計數字截至</a:t>
            </a:r>
            <a:r>
              <a:rPr lang="en-US" altLang="zh-TW" sz="1600" dirty="0"/>
              <a:t>2018</a:t>
            </a:r>
            <a:r>
              <a:rPr lang="zh-TW" altLang="en-US" sz="1600" dirty="0"/>
              <a:t>年底，固定收益各類資產係相關大盤指數。</a:t>
            </a:r>
            <a:endParaRPr lang="zh-TW" altLang="en-US" sz="1600" dirty="0"/>
          </a:p>
        </p:txBody>
      </p:sp>
    </p:spTree>
    <p:extLst>
      <p:ext uri="{BB962C8B-B14F-4D97-AF65-F5344CB8AC3E}">
        <p14:creationId xmlns:p14="http://schemas.microsoft.com/office/powerpoint/2010/main" val="2940852699"/>
      </p:ext>
    </p:extLst>
  </p:cSld>
  <p:clrMapOvr>
    <a:masterClrMapping/>
  </p:clrMapOvr>
  <p:transition spd="slow">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文字版面配置區 2"/>
          <p:cNvSpPr>
            <a:spLocks noGrp="1"/>
          </p:cNvSpPr>
          <p:nvPr>
            <p:ph type="body" sz="half" idx="1"/>
          </p:nvPr>
        </p:nvSpPr>
        <p:spPr>
          <a:xfrm>
            <a:off x="107504" y="836712"/>
            <a:ext cx="3456384" cy="4608512"/>
          </a:xfrm>
        </p:spPr>
        <p:txBody>
          <a:bodyPr>
            <a:normAutofit lnSpcReduction="10000"/>
          </a:bodyPr>
          <a:lstStyle/>
          <a:p>
            <a:r>
              <a:rPr lang="zh-TW" altLang="en-US" dirty="0"/>
              <a:t>從債券到期收益率、存續期間來</a:t>
            </a:r>
            <a:r>
              <a:rPr lang="zh-TW" altLang="en-US" dirty="0" smtClean="0"/>
              <a:t>看</a:t>
            </a:r>
            <a:endParaRPr lang="en-US" altLang="zh-TW" dirty="0" smtClean="0"/>
          </a:p>
          <a:p>
            <a:r>
              <a:rPr lang="zh-TW" altLang="en-US" dirty="0" smtClean="0"/>
              <a:t>亞</a:t>
            </a:r>
            <a:r>
              <a:rPr lang="zh-TW" altLang="en-US" dirty="0"/>
              <a:t>高收殖利率最誘人已來到</a:t>
            </a:r>
            <a:r>
              <a:rPr lang="en-US" altLang="zh-TW" dirty="0"/>
              <a:t>8.9%</a:t>
            </a:r>
            <a:r>
              <a:rPr lang="zh-TW" altLang="en-US" dirty="0"/>
              <a:t>，存續期間僅有</a:t>
            </a:r>
            <a:r>
              <a:rPr lang="en-US" altLang="zh-TW" dirty="0"/>
              <a:t>4.3</a:t>
            </a:r>
            <a:r>
              <a:rPr lang="zh-TW" altLang="en-US" dirty="0" smtClean="0"/>
              <a:t>年</a:t>
            </a:r>
            <a:endParaRPr lang="en-US" altLang="zh-TW" dirty="0" smtClean="0"/>
          </a:p>
          <a:p>
            <a:r>
              <a:rPr lang="zh-TW" altLang="en-US" dirty="0" smtClean="0"/>
              <a:t>其次</a:t>
            </a:r>
            <a:r>
              <a:rPr lang="zh-TW" altLang="en-US" dirty="0"/>
              <a:t>是美高收（殖利率</a:t>
            </a:r>
            <a:r>
              <a:rPr lang="en-US" altLang="zh-TW" dirty="0"/>
              <a:t>8%</a:t>
            </a:r>
            <a:r>
              <a:rPr lang="zh-TW" altLang="en-US" dirty="0"/>
              <a:t>，存續期間</a:t>
            </a:r>
            <a:r>
              <a:rPr lang="en-US" altLang="zh-TW" dirty="0"/>
              <a:t>4</a:t>
            </a:r>
            <a:r>
              <a:rPr lang="zh-TW" altLang="en-US" dirty="0"/>
              <a:t>年</a:t>
            </a:r>
            <a:r>
              <a:rPr lang="zh-TW" altLang="en-US" dirty="0" smtClean="0"/>
              <a:t>）</a:t>
            </a:r>
            <a:endParaRPr lang="en-US" altLang="zh-TW" dirty="0" smtClean="0"/>
          </a:p>
          <a:p>
            <a:r>
              <a:rPr lang="zh-TW" altLang="en-US" dirty="0" smtClean="0"/>
              <a:t>再來</a:t>
            </a:r>
            <a:r>
              <a:rPr lang="zh-TW" altLang="en-US" dirty="0"/>
              <a:t>是本地貨幣債（</a:t>
            </a:r>
            <a:r>
              <a:rPr lang="en-US" altLang="zh-TW" dirty="0"/>
              <a:t>7.2%</a:t>
            </a:r>
            <a:r>
              <a:rPr lang="zh-TW" altLang="en-US" dirty="0"/>
              <a:t>，</a:t>
            </a:r>
            <a:r>
              <a:rPr lang="en-US" altLang="zh-TW" dirty="0"/>
              <a:t>4.5</a:t>
            </a:r>
            <a:r>
              <a:rPr lang="zh-TW" altLang="en-US" dirty="0"/>
              <a:t>年）、美元計價新興債（</a:t>
            </a:r>
            <a:r>
              <a:rPr lang="en-US" altLang="zh-TW" dirty="0"/>
              <a:t>7.1%</a:t>
            </a:r>
            <a:r>
              <a:rPr lang="zh-TW" altLang="en-US" dirty="0"/>
              <a:t>，</a:t>
            </a:r>
            <a:r>
              <a:rPr lang="en-US" altLang="zh-TW" dirty="0"/>
              <a:t>6.7</a:t>
            </a:r>
            <a:r>
              <a:rPr lang="zh-TW" altLang="en-US" dirty="0"/>
              <a:t>年）。</a:t>
            </a:r>
            <a:endParaRPr lang="zh-TW" altLang="en-US" dirty="0"/>
          </a:p>
        </p:txBody>
      </p:sp>
      <p:sp>
        <p:nvSpPr>
          <p:cNvPr id="4" name="內容版面配置區 3"/>
          <p:cNvSpPr>
            <a:spLocks noGrp="1"/>
          </p:cNvSpPr>
          <p:nvPr>
            <p:ph sz="half" idx="2"/>
          </p:nvPr>
        </p:nvSpPr>
        <p:spPr/>
        <p:txBody>
          <a:bodyPr/>
          <a:lstStyle/>
          <a:p>
            <a:endParaRPr lang="zh-TW" altLang="en-US"/>
          </a:p>
        </p:txBody>
      </p:sp>
      <p:pic>
        <p:nvPicPr>
          <p:cNvPr id="6146" name="Picture 2" descr="https://s3-ap-northeast-1.amazonaws.com/tarobo/article_images/images/000/001/666/original/data?1547432598">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27384"/>
            <a:ext cx="5364088" cy="625245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3779912" y="5962054"/>
            <a:ext cx="5352512" cy="923330"/>
          </a:xfrm>
          <a:prstGeom prst="rect">
            <a:avLst/>
          </a:prstGeom>
        </p:spPr>
        <p:txBody>
          <a:bodyPr wrap="square">
            <a:spAutoFit/>
          </a:bodyPr>
          <a:lstStyle/>
          <a:p>
            <a:r>
              <a:rPr lang="zh-TW" altLang="en-US" dirty="0"/>
              <a:t>資料來源：摩根資產管理</a:t>
            </a:r>
            <a:r>
              <a:rPr lang="en-US" altLang="zh-TW" dirty="0"/>
              <a:t>2018</a:t>
            </a:r>
            <a:r>
              <a:rPr lang="zh-TW" altLang="en-US" dirty="0"/>
              <a:t>年第四季和</a:t>
            </a:r>
            <a:r>
              <a:rPr lang="en-US" altLang="zh-TW" dirty="0"/>
              <a:t>2019</a:t>
            </a:r>
            <a:r>
              <a:rPr lang="zh-TW" altLang="en-US" dirty="0"/>
              <a:t>年第一季</a:t>
            </a:r>
            <a:r>
              <a:rPr lang="en-US" altLang="zh-TW" dirty="0"/>
              <a:t>Guide to the Markets-Asia</a:t>
            </a:r>
            <a:r>
              <a:rPr lang="zh-TW" altLang="en-US" dirty="0"/>
              <a:t>，統計數字截至</a:t>
            </a:r>
            <a:r>
              <a:rPr lang="en-US" altLang="zh-TW" dirty="0"/>
              <a:t>2018</a:t>
            </a:r>
            <a:r>
              <a:rPr lang="zh-TW" altLang="en-US" dirty="0"/>
              <a:t>年底，固定收益各類資產係相關大盤指數。</a:t>
            </a:r>
            <a:endParaRPr lang="zh-TW" altLang="en-US" dirty="0"/>
          </a:p>
        </p:txBody>
      </p:sp>
    </p:spTree>
    <p:extLst>
      <p:ext uri="{BB962C8B-B14F-4D97-AF65-F5344CB8AC3E}">
        <p14:creationId xmlns:p14="http://schemas.microsoft.com/office/powerpoint/2010/main" val="4260308858"/>
      </p:ext>
    </p:extLst>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文字版面配置區 2"/>
          <p:cNvSpPr>
            <a:spLocks noGrp="1"/>
          </p:cNvSpPr>
          <p:nvPr>
            <p:ph type="body" sz="half" idx="1"/>
          </p:nvPr>
        </p:nvSpPr>
        <p:spPr>
          <a:xfrm>
            <a:off x="467544" y="5229200"/>
            <a:ext cx="8136904" cy="1026840"/>
          </a:xfrm>
        </p:spPr>
        <p:txBody>
          <a:bodyPr>
            <a:noAutofit/>
          </a:bodyPr>
          <a:lstStyle/>
          <a:p>
            <a:r>
              <a:rPr lang="zh-TW" altLang="en-US" sz="1800" b="1" dirty="0"/>
              <a:t>每當違約率下降時（信用違約交換指數下降），新興市場債價格都會迎來一波上漲（利差指數走低，表示債券價格上揚）</a:t>
            </a:r>
            <a:r>
              <a:rPr lang="zh-TW" altLang="en-US" sz="1800" b="1" dirty="0" smtClean="0"/>
              <a:t>。</a:t>
            </a:r>
            <a:endParaRPr lang="en-US" altLang="zh-TW" sz="1800" b="1" dirty="0" smtClean="0"/>
          </a:p>
          <a:p>
            <a:r>
              <a:rPr lang="zh-TW" altLang="en-US" sz="1800" b="1" dirty="0"/>
              <a:t>從歷史經驗來看，新興市場債券與美元指數的關係常呈現負</a:t>
            </a:r>
            <a:r>
              <a:rPr lang="zh-TW" altLang="en-US" sz="1800" b="1" dirty="0" smtClean="0"/>
              <a:t>相關</a:t>
            </a:r>
            <a:r>
              <a:rPr lang="zh-TW" altLang="en-US" sz="1800" b="1" dirty="0"/>
              <a:t>。</a:t>
            </a:r>
            <a:r>
              <a:rPr lang="zh-TW" altLang="en-US" sz="1800" b="1" dirty="0" smtClean="0"/>
              <a:t>當</a:t>
            </a:r>
            <a:r>
              <a:rPr lang="zh-TW" altLang="en-US" sz="1800" b="1" dirty="0"/>
              <a:t>美元走弱時，投資新興市場債獲得正報酬的機率極高。</a:t>
            </a:r>
            <a:endParaRPr lang="zh-TW" altLang="en-US" sz="1800" dirty="0"/>
          </a:p>
        </p:txBody>
      </p:sp>
      <p:pic>
        <p:nvPicPr>
          <p:cNvPr id="7170" name="Picture 2" descr="新興市場債違約風險、利差仍處於低檔，有利債券價格－配息基金的專家：鉅亨買基金">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4998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5474148"/>
      </p:ext>
    </p:extLst>
  </p:cSld>
  <p:clrMapOvr>
    <a:masterClrMapping/>
  </p:clrMapOvr>
  <p:transition spd="slow">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372663556"/>
              </p:ext>
            </p:extLst>
          </p:nvPr>
        </p:nvGraphicFramePr>
        <p:xfrm>
          <a:off x="1547664" y="1556792"/>
          <a:ext cx="6096000" cy="5120640"/>
        </p:xfrm>
        <a:graphic>
          <a:graphicData uri="http://schemas.openxmlformats.org/drawingml/2006/table">
            <a:tbl>
              <a:tblPr firstRow="1" bandRow="1">
                <a:tableStyleId>{5C22544A-7EE6-4342-B048-85BDC9FD1C3A}</a:tableStyleId>
              </a:tblPr>
              <a:tblGrid>
                <a:gridCol w="2032000"/>
                <a:gridCol w="2032000"/>
                <a:gridCol w="2032000"/>
              </a:tblGrid>
              <a:tr h="298832">
                <a:tc>
                  <a:txBody>
                    <a:bodyPr/>
                    <a:lstStyle/>
                    <a:p>
                      <a:pPr algn="ct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solidFill>
                            <a:schemeClr val="bg1"/>
                          </a:solidFill>
                          <a:latin typeface="標楷體" pitchFamily="65" charset="-120"/>
                          <a:ea typeface="標楷體" pitchFamily="65" charset="-120"/>
                        </a:rPr>
                        <a:t>純粹債券</a:t>
                      </a:r>
                    </a:p>
                    <a:p>
                      <a:pPr algn="ctr"/>
                      <a:endParaRPr lang="zh-TW" altLang="en-US" dirty="0">
                        <a:solidFill>
                          <a:schemeClr val="bg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solidFill>
                            <a:schemeClr val="bg1"/>
                          </a:solidFill>
                          <a:latin typeface="標楷體" pitchFamily="65" charset="-120"/>
                          <a:ea typeface="標楷體" pitchFamily="65" charset="-120"/>
                        </a:rPr>
                        <a:t>債券基金</a:t>
                      </a:r>
                    </a:p>
                    <a:p>
                      <a:pPr algn="ctr"/>
                      <a:endParaRPr lang="zh-TW" altLang="en-US" dirty="0">
                        <a:solidFill>
                          <a:schemeClr val="bg1"/>
                        </a:solidFill>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投資門檻</a:t>
                      </a:r>
                    </a:p>
                    <a:p>
                      <a:pPr algn="ct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高</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低</a:t>
                      </a: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b="0" dirty="0" smtClean="0">
                          <a:latin typeface="標楷體" pitchFamily="65" charset="-120"/>
                          <a:ea typeface="標楷體" pitchFamily="65" charset="-120"/>
                        </a:rPr>
                        <a:t>標的數</a:t>
                      </a:r>
                    </a:p>
                    <a:p>
                      <a:pPr algn="ct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單一標的</a:t>
                      </a:r>
                    </a:p>
                    <a:p>
                      <a:pPr algn="ct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複合標的</a:t>
                      </a:r>
                    </a:p>
                    <a:p>
                      <a:pPr algn="ctr"/>
                      <a:endParaRPr lang="zh-TW" altLang="en-US" dirty="0"/>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到期日</a:t>
                      </a:r>
                    </a:p>
                    <a:p>
                      <a:pPr algn="ct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指定</a:t>
                      </a:r>
                    </a:p>
                    <a:p>
                      <a:pPr algn="ct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無到期日限定</a:t>
                      </a:r>
                    </a:p>
                    <a:p>
                      <a:pPr algn="ctr"/>
                      <a:endParaRPr lang="zh-TW" altLang="en-US" dirty="0"/>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配息率</a:t>
                      </a:r>
                    </a:p>
                    <a:p>
                      <a:pPr algn="ct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固定</a:t>
                      </a:r>
                    </a:p>
                    <a:p>
                      <a:pPr algn="ct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不固定</a:t>
                      </a:r>
                    </a:p>
                    <a:p>
                      <a:pPr algn="ctr"/>
                      <a:endParaRPr lang="zh-TW" altLang="en-US" dirty="0"/>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利率波動風險</a:t>
                      </a:r>
                    </a:p>
                    <a:p>
                      <a:pPr algn="ct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無</a:t>
                      </a:r>
                      <a:r>
                        <a:rPr lang="en-US" altLang="zh-TW" dirty="0" smtClean="0">
                          <a:latin typeface="標楷體" pitchFamily="65" charset="-120"/>
                          <a:ea typeface="標楷體" pitchFamily="65" charset="-120"/>
                        </a:rPr>
                        <a:t>(</a:t>
                      </a:r>
                      <a:r>
                        <a:rPr lang="zh-TW" altLang="en-US" dirty="0" smtClean="0">
                          <a:latin typeface="標楷體" pitchFamily="65" charset="-120"/>
                          <a:ea typeface="標楷體" pitchFamily="65" charset="-120"/>
                        </a:rPr>
                        <a:t>持有到到期日</a:t>
                      </a:r>
                      <a:r>
                        <a:rPr lang="en-US" altLang="zh-TW" dirty="0" smtClean="0">
                          <a:latin typeface="標楷體" pitchFamily="65" charset="-120"/>
                          <a:ea typeface="標楷體" pitchFamily="65" charset="-120"/>
                        </a:rPr>
                        <a:t>)</a:t>
                      </a:r>
                      <a:endParaRPr lang="zh-TW" altLang="en-US" dirty="0" smtClean="0">
                        <a:latin typeface="標楷體" pitchFamily="65" charset="-120"/>
                        <a:ea typeface="標楷體" pitchFamily="65" charset="-120"/>
                      </a:endParaRPr>
                    </a:p>
                    <a:p>
                      <a:pPr algn="ct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有</a:t>
                      </a:r>
                      <a:r>
                        <a:rPr lang="en-US" altLang="zh-TW" dirty="0" smtClean="0">
                          <a:latin typeface="標楷體" pitchFamily="65" charset="-120"/>
                          <a:ea typeface="標楷體" pitchFamily="65" charset="-120"/>
                        </a:rPr>
                        <a:t>(</a:t>
                      </a:r>
                      <a:r>
                        <a:rPr lang="zh-TW" altLang="en-US" dirty="0" smtClean="0">
                          <a:latin typeface="標楷體" pitchFamily="65" charset="-120"/>
                          <a:ea typeface="標楷體" pitchFamily="65" charset="-120"/>
                        </a:rPr>
                        <a:t>無固定到期日</a:t>
                      </a:r>
                      <a:r>
                        <a:rPr lang="en-US" altLang="zh-TW" dirty="0" smtClean="0">
                          <a:latin typeface="標楷體" pitchFamily="65" charset="-120"/>
                          <a:ea typeface="標楷體" pitchFamily="65" charset="-120"/>
                        </a:rPr>
                        <a:t>)</a:t>
                      </a:r>
                      <a:endParaRPr lang="zh-TW" altLang="en-US" dirty="0" smtClean="0">
                        <a:latin typeface="標楷體" pitchFamily="65" charset="-120"/>
                        <a:ea typeface="標楷體" pitchFamily="65" charset="-120"/>
                      </a:endParaRPr>
                    </a:p>
                    <a:p>
                      <a:pPr algn="ctr"/>
                      <a:endParaRPr lang="zh-TW" altLang="en-US" dirty="0"/>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報酬率</a:t>
                      </a:r>
                    </a:p>
                    <a:p>
                      <a:pPr algn="ct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確定</a:t>
                      </a:r>
                      <a:r>
                        <a:rPr lang="en-US" altLang="zh-TW" dirty="0" smtClean="0">
                          <a:latin typeface="標楷體" pitchFamily="65" charset="-120"/>
                          <a:ea typeface="標楷體" pitchFamily="65" charset="-120"/>
                        </a:rPr>
                        <a:t>(</a:t>
                      </a:r>
                      <a:r>
                        <a:rPr lang="zh-TW" altLang="en-US" dirty="0" smtClean="0">
                          <a:latin typeface="標楷體" pitchFamily="65" charset="-120"/>
                          <a:ea typeface="標楷體" pitchFamily="65" charset="-120"/>
                        </a:rPr>
                        <a:t>持有到到期日</a:t>
                      </a:r>
                      <a:r>
                        <a:rPr lang="en-US" altLang="zh-TW" dirty="0" smtClean="0">
                          <a:latin typeface="標楷體" pitchFamily="65" charset="-120"/>
                          <a:ea typeface="標楷體" pitchFamily="65" charset="-120"/>
                        </a:rPr>
                        <a:t>)</a:t>
                      </a:r>
                      <a:endParaRPr lang="zh-TW" altLang="en-US" dirty="0" smtClean="0">
                        <a:latin typeface="標楷體" pitchFamily="65" charset="-120"/>
                        <a:ea typeface="標楷體" pitchFamily="65" charset="-12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不確定</a:t>
                      </a:r>
                      <a:endParaRPr lang="en-US" altLang="zh-TW" dirty="0" smtClean="0">
                        <a:latin typeface="標楷體" pitchFamily="65" charset="-120"/>
                        <a:ea typeface="標楷體" pitchFamily="65" charset="-120"/>
                      </a:endParaRPr>
                    </a:p>
                    <a:p>
                      <a:pPr algn="ctr"/>
                      <a:endParaRPr lang="zh-TW" altLang="en-US" dirty="0"/>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信用風險</a:t>
                      </a:r>
                      <a:r>
                        <a:rPr lang="en-US" altLang="zh-TW" dirty="0" smtClean="0">
                          <a:latin typeface="標楷體" pitchFamily="65" charset="-120"/>
                          <a:ea typeface="標楷體" pitchFamily="65" charset="-120"/>
                        </a:rPr>
                        <a:t>(</a:t>
                      </a:r>
                      <a:r>
                        <a:rPr lang="zh-TW" altLang="en-US" dirty="0" smtClean="0">
                          <a:latin typeface="標楷體" pitchFamily="65" charset="-120"/>
                          <a:ea typeface="標楷體" pitchFamily="65" charset="-120"/>
                        </a:rPr>
                        <a:t>倒閉</a:t>
                      </a:r>
                      <a:r>
                        <a:rPr lang="en-US" altLang="zh-TW" dirty="0" smtClean="0">
                          <a:latin typeface="標楷體" pitchFamily="65" charset="-120"/>
                          <a:ea typeface="標楷體" pitchFamily="65" charset="-120"/>
                        </a:rPr>
                        <a:t>)</a:t>
                      </a:r>
                    </a:p>
                    <a:p>
                      <a:pPr algn="ct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有</a:t>
                      </a:r>
                    </a:p>
                    <a:p>
                      <a:pPr algn="ct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itchFamily="65" charset="-120"/>
                          <a:ea typeface="標楷體" pitchFamily="65" charset="-120"/>
                        </a:rPr>
                        <a:t>無</a:t>
                      </a:r>
                    </a:p>
                    <a:p>
                      <a:pPr algn="ctr"/>
                      <a:endParaRPr lang="zh-TW" altLang="en-US" dirty="0"/>
                    </a:p>
                  </a:txBody>
                  <a:tcPr/>
                </a:tc>
              </a:tr>
            </a:tbl>
          </a:graphicData>
        </a:graphic>
      </p:graphicFrame>
      <p:sp>
        <p:nvSpPr>
          <p:cNvPr id="4" name="標題 3"/>
          <p:cNvSpPr>
            <a:spLocks noGrp="1"/>
          </p:cNvSpPr>
          <p:nvPr>
            <p:ph type="title"/>
          </p:nvPr>
        </p:nvSpPr>
        <p:spPr>
          <a:xfrm>
            <a:off x="457200" y="704088"/>
            <a:ext cx="8229600" cy="636680"/>
          </a:xfrm>
        </p:spPr>
        <p:txBody>
          <a:bodyPr>
            <a:normAutofit/>
          </a:bodyPr>
          <a:lstStyle/>
          <a:p>
            <a:pPr algn="ctr"/>
            <a:r>
              <a:rPr lang="zh-TW" altLang="en-US" sz="3200" dirty="0">
                <a:solidFill>
                  <a:srgbClr val="7030A0"/>
                </a:solidFill>
                <a:effectLst>
                  <a:outerShdw blurRad="38100" dist="38100" dir="2700000" algn="tl">
                    <a:srgbClr val="000000">
                      <a:alpha val="43137"/>
                    </a:srgbClr>
                  </a:outerShdw>
                </a:effectLst>
                <a:latin typeface="+mn-ea"/>
                <a:ea typeface="+mn-ea"/>
              </a:rPr>
              <a:t>純粹債券與債券基金的差異</a:t>
            </a:r>
          </a:p>
        </p:txBody>
      </p:sp>
    </p:spTree>
    <p:extLst>
      <p:ext uri="{BB962C8B-B14F-4D97-AF65-F5344CB8AC3E}">
        <p14:creationId xmlns:p14="http://schemas.microsoft.com/office/powerpoint/2010/main" val="21714712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552" y="260648"/>
            <a:ext cx="8229600" cy="1143000"/>
          </a:xfrm>
        </p:spPr>
        <p:txBody>
          <a:bodyPr/>
          <a:lstStyle/>
          <a:p>
            <a:r>
              <a:rPr lang="zh-TW" altLang="en-US" dirty="0" smtClean="0"/>
              <a:t>債券型基金</a:t>
            </a:r>
            <a:endParaRPr lang="zh-TW" altLang="en-US" dirty="0"/>
          </a:p>
        </p:txBody>
      </p:sp>
      <p:sp>
        <p:nvSpPr>
          <p:cNvPr id="3" name="內容版面配置區 2"/>
          <p:cNvSpPr>
            <a:spLocks noGrp="1"/>
          </p:cNvSpPr>
          <p:nvPr>
            <p:ph idx="1"/>
          </p:nvPr>
        </p:nvSpPr>
        <p:spPr/>
        <p:txBody>
          <a:bodyPr/>
          <a:lstStyle/>
          <a:p>
            <a:endParaRPr lang="zh-TW" altLang="en-US" dirty="0"/>
          </a:p>
        </p:txBody>
      </p:sp>
      <p:pic>
        <p:nvPicPr>
          <p:cNvPr id="3074" name="Picture 2" descr="https://www.fidelity.com.tw/static/images/article/education-bonds/img-bonds-faq3-1.gif"/>
          <p:cNvPicPr>
            <a:picLocks noChangeAspect="1" noChangeArrowheads="1"/>
          </p:cNvPicPr>
          <p:nvPr/>
        </p:nvPicPr>
        <p:blipFill>
          <a:blip r:embed="rId2" cstate="print"/>
          <a:srcRect/>
          <a:stretch>
            <a:fillRect/>
          </a:stretch>
        </p:blipFill>
        <p:spPr bwMode="auto">
          <a:xfrm>
            <a:off x="0" y="1484784"/>
            <a:ext cx="9144000" cy="5012873"/>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778098"/>
          </a:xfrm>
        </p:spPr>
        <p:txBody>
          <a:bodyPr>
            <a:normAutofit/>
          </a:bodyPr>
          <a:lstStyle/>
          <a:p>
            <a:r>
              <a:rPr lang="zh-TW" altLang="en-US" sz="3600" b="1" dirty="0" smtClean="0"/>
              <a:t>依投資地區區分</a:t>
            </a:r>
            <a:endParaRPr lang="zh-TW" altLang="en-US" sz="3600" dirty="0"/>
          </a:p>
        </p:txBody>
      </p:sp>
      <p:sp>
        <p:nvSpPr>
          <p:cNvPr id="3" name="內容版面配置區 2"/>
          <p:cNvSpPr>
            <a:spLocks noGrp="1"/>
          </p:cNvSpPr>
          <p:nvPr>
            <p:ph idx="1"/>
          </p:nvPr>
        </p:nvSpPr>
        <p:spPr/>
        <p:txBody>
          <a:bodyPr>
            <a:normAutofit lnSpcReduction="10000"/>
          </a:bodyPr>
          <a:lstStyle/>
          <a:p>
            <a:r>
              <a:rPr lang="zh-TW" altLang="en-US" b="1" dirty="0" smtClean="0"/>
              <a:t>單一市場型債券基金</a:t>
            </a:r>
          </a:p>
          <a:p>
            <a:r>
              <a:rPr lang="zh-TW" altLang="en-US" dirty="0" smtClean="0"/>
              <a:t>以特定國家債券為投資目標，如美國債券基金、日本債券基金、台灣債券基金便是單一國家債券基金。</a:t>
            </a:r>
          </a:p>
          <a:p>
            <a:r>
              <a:rPr lang="zh-TW" altLang="en-US" b="1" dirty="0" smtClean="0"/>
              <a:t>區域型債券基金</a:t>
            </a:r>
          </a:p>
          <a:p>
            <a:r>
              <a:rPr lang="zh-TW" altLang="en-US" dirty="0" smtClean="0"/>
              <a:t>以特定地區為投資目標，歐洲債券基金、亞洲債券基金都是區域型債券基金。</a:t>
            </a:r>
          </a:p>
          <a:p>
            <a:r>
              <a:rPr lang="zh-TW" altLang="en-US" b="1" dirty="0" smtClean="0"/>
              <a:t>全球型債券基金</a:t>
            </a:r>
          </a:p>
          <a:p>
            <a:r>
              <a:rPr lang="zh-TW" altLang="en-US" dirty="0" smtClean="0"/>
              <a:t>投資標的遍及世界各金融市場的債券，如全球債券基金、全球新興市場債券基金。</a:t>
            </a:r>
            <a:br>
              <a:rPr lang="zh-TW" altLang="en-US" dirty="0" smtClean="0"/>
            </a:br>
            <a:endParaRPr lang="zh-TW" altLang="en-US" dirty="0" smtClean="0"/>
          </a:p>
          <a:p>
            <a:endParaRPr lang="zh-TW"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116632"/>
            <a:ext cx="8229600" cy="576064"/>
          </a:xfrm>
        </p:spPr>
        <p:txBody>
          <a:bodyPr>
            <a:normAutofit fontScale="90000"/>
          </a:bodyPr>
          <a:lstStyle/>
          <a:p>
            <a:r>
              <a:rPr lang="zh-TW" altLang="en-US" sz="3600" b="1" dirty="0" smtClean="0"/>
              <a:t>依投資標的區分</a:t>
            </a:r>
            <a:endParaRPr lang="zh-TW" altLang="en-US" sz="3600" dirty="0"/>
          </a:p>
        </p:txBody>
      </p:sp>
      <p:sp>
        <p:nvSpPr>
          <p:cNvPr id="3" name="內容版面配置區 2"/>
          <p:cNvSpPr>
            <a:spLocks noGrp="1"/>
          </p:cNvSpPr>
          <p:nvPr>
            <p:ph idx="1"/>
          </p:nvPr>
        </p:nvSpPr>
        <p:spPr>
          <a:xfrm>
            <a:off x="457200" y="764704"/>
            <a:ext cx="8229600" cy="6093296"/>
          </a:xfrm>
        </p:spPr>
        <p:txBody>
          <a:bodyPr>
            <a:noAutofit/>
          </a:bodyPr>
          <a:lstStyle/>
          <a:p>
            <a:r>
              <a:rPr lang="zh-TW" altLang="en-US" sz="1600" b="1" dirty="0" smtClean="0"/>
              <a:t>政府公債基金</a:t>
            </a:r>
          </a:p>
          <a:p>
            <a:r>
              <a:rPr lang="zh-TW" altLang="en-US" sz="1600" dirty="0" smtClean="0"/>
              <a:t>以政府發行的公債為主要投資標的，風險低、債券債信品質極佳，提供安全性與固定收益的特性。</a:t>
            </a:r>
          </a:p>
          <a:p>
            <a:endParaRPr lang="en-US" altLang="zh-TW" sz="1600" b="1" dirty="0" smtClean="0"/>
          </a:p>
          <a:p>
            <a:r>
              <a:rPr lang="zh-TW" altLang="en-US" sz="1600" b="1" dirty="0" smtClean="0"/>
              <a:t>公司債基金</a:t>
            </a:r>
          </a:p>
          <a:p>
            <a:r>
              <a:rPr lang="zh-TW" altLang="en-US" sz="1600" dirty="0" smtClean="0"/>
              <a:t>以企業發行的投資等級債券 </a:t>
            </a:r>
            <a:r>
              <a:rPr lang="en-US" altLang="zh-TW" sz="1600" dirty="0" smtClean="0"/>
              <a:t>〈</a:t>
            </a:r>
            <a:r>
              <a:rPr lang="zh-TW" altLang="en-US" sz="1600" dirty="0" smtClean="0"/>
              <a:t>穆迪評等在</a:t>
            </a:r>
            <a:r>
              <a:rPr lang="en-US" altLang="zh-TW" sz="1600" dirty="0" smtClean="0"/>
              <a:t>Baa</a:t>
            </a:r>
            <a:r>
              <a:rPr lang="zh-TW" altLang="en-US" sz="1600" dirty="0" smtClean="0"/>
              <a:t>以上、標準普爾評等在</a:t>
            </a:r>
            <a:r>
              <a:rPr lang="en-US" altLang="zh-TW" sz="1600" dirty="0" smtClean="0"/>
              <a:t>BBB</a:t>
            </a:r>
            <a:r>
              <a:rPr lang="zh-TW" altLang="en-US" sz="1600" dirty="0" smtClean="0"/>
              <a:t>以上</a:t>
            </a:r>
            <a:r>
              <a:rPr lang="en-US" altLang="zh-TW" sz="1600" dirty="0" smtClean="0"/>
              <a:t>〉</a:t>
            </a:r>
            <a:r>
              <a:rPr lang="zh-TW" altLang="en-US" sz="1600" dirty="0" smtClean="0"/>
              <a:t>為主要投資標的。公司債走勢雖受企業獲利與股價影響，但當公司股價下跌時，公司債的跌幅較股價為低；股市熱絡時，公司債可隨股市而水漲船高。</a:t>
            </a:r>
          </a:p>
          <a:p>
            <a:endParaRPr lang="en-US" altLang="zh-TW" sz="1600" b="1" dirty="0" smtClean="0"/>
          </a:p>
          <a:p>
            <a:r>
              <a:rPr lang="zh-TW" altLang="en-US" sz="1600" b="1" dirty="0" smtClean="0"/>
              <a:t>可轉換公司債基金</a:t>
            </a:r>
          </a:p>
          <a:p>
            <a:r>
              <a:rPr lang="zh-TW" altLang="en-US" sz="1600" dirty="0" smtClean="0"/>
              <a:t>投資標的主要鎖定在可轉換成股票的公司債券，當股市低迷時，可享有債券的固定利息收入，當股市前景亮麗時，則可依當初約定的轉換條件，轉換成股票，具備進可攻、退可守的特色。</a:t>
            </a:r>
          </a:p>
          <a:p>
            <a:endParaRPr lang="en-US" altLang="zh-TW" sz="1600" b="1" dirty="0" smtClean="0"/>
          </a:p>
          <a:p>
            <a:r>
              <a:rPr lang="zh-TW" altLang="en-US" sz="1600" b="1" dirty="0" smtClean="0"/>
              <a:t>複合式債券基金</a:t>
            </a:r>
          </a:p>
          <a:p>
            <a:r>
              <a:rPr lang="zh-TW" altLang="en-US" sz="1600" dirty="0" smtClean="0"/>
              <a:t>即是綜合不同類別之債券，如公債、公司債、房地產抵押債券等一籃子各種債券的投資組合，此種基金通常賦予基金經理人可依據不同的景氣循環，靈活調配投資比重的優勢。</a:t>
            </a:r>
          </a:p>
          <a:p>
            <a:endParaRPr lang="en-US" altLang="zh-TW" sz="1600" b="1" dirty="0" smtClean="0"/>
          </a:p>
          <a:p>
            <a:r>
              <a:rPr lang="zh-TW" altLang="en-US" sz="1600" b="1" dirty="0" smtClean="0"/>
              <a:t>高收益債券基金</a:t>
            </a:r>
          </a:p>
          <a:p>
            <a:r>
              <a:rPr lang="zh-TW" altLang="en-US" sz="1600" dirty="0" smtClean="0"/>
              <a:t>投資標的鎖定在信用評等較差的企業所發行的債券，通常高收益債券的發行者不會是知名的大型績優企業或是政府單位，而是一些相對較小或是新成立的公司沒有辦法提供像大公司一樣的擔保或是較好的信評，然而這些企業卻都有著高舉債與高風險的特性。</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116632"/>
            <a:ext cx="8229600" cy="648072"/>
          </a:xfrm>
        </p:spPr>
        <p:txBody>
          <a:bodyPr>
            <a:normAutofit fontScale="90000"/>
          </a:bodyPr>
          <a:lstStyle/>
          <a:p>
            <a:r>
              <a:rPr lang="zh-TW" altLang="en-US" dirty="0" smtClean="0"/>
              <a:t>債券基金股份類別</a:t>
            </a:r>
            <a:endParaRPr lang="zh-TW" altLang="en-US" dirty="0"/>
          </a:p>
        </p:txBody>
      </p:sp>
      <p:sp>
        <p:nvSpPr>
          <p:cNvPr id="3" name="內容版面配置區 2"/>
          <p:cNvSpPr>
            <a:spLocks noGrp="1"/>
          </p:cNvSpPr>
          <p:nvPr>
            <p:ph idx="1"/>
          </p:nvPr>
        </p:nvSpPr>
        <p:spPr>
          <a:xfrm>
            <a:off x="323528" y="908720"/>
            <a:ext cx="8363272" cy="5688632"/>
          </a:xfrm>
        </p:spPr>
        <p:txBody>
          <a:bodyPr>
            <a:noAutofit/>
          </a:bodyPr>
          <a:lstStyle/>
          <a:p>
            <a:r>
              <a:rPr lang="en-US" altLang="zh-TW" sz="2000" b="1" dirty="0">
                <a:solidFill>
                  <a:srgbClr val="FF0000"/>
                </a:solidFill>
              </a:rPr>
              <a:t>A</a:t>
            </a:r>
            <a:r>
              <a:rPr lang="zh-TW" altLang="en-US" sz="2000" b="1" dirty="0">
                <a:solidFill>
                  <a:srgbClr val="FF0000"/>
                </a:solidFill>
              </a:rPr>
              <a:t>股 </a:t>
            </a:r>
            <a:endParaRPr lang="en-US" altLang="zh-TW" sz="2000" b="1" dirty="0">
              <a:solidFill>
                <a:srgbClr val="FF0000"/>
              </a:solidFill>
            </a:endParaRPr>
          </a:p>
          <a:p>
            <a:r>
              <a:rPr lang="en-US" altLang="zh-TW" sz="2000" dirty="0" smtClean="0"/>
              <a:t>(1)</a:t>
            </a:r>
            <a:r>
              <a:rPr lang="zh-TW" altLang="en-US" sz="2000" dirty="0" smtClean="0"/>
              <a:t> </a:t>
            </a:r>
            <a:r>
              <a:rPr lang="zh-TW" altLang="en-US" sz="2000" b="1" dirty="0" smtClean="0">
                <a:solidFill>
                  <a:srgbClr val="FF0000"/>
                </a:solidFill>
              </a:rPr>
              <a:t>發放</a:t>
            </a:r>
            <a:r>
              <a:rPr lang="zh-TW" altLang="en-US" sz="2000" b="1" dirty="0">
                <a:solidFill>
                  <a:srgbClr val="FF0000"/>
                </a:solidFill>
              </a:rPr>
              <a:t>股份</a:t>
            </a:r>
            <a:r>
              <a:rPr lang="en-US" altLang="zh-TW" sz="2000" b="1" dirty="0">
                <a:solidFill>
                  <a:srgbClr val="FF0000"/>
                </a:solidFill>
              </a:rPr>
              <a:t>A(dis)</a:t>
            </a:r>
            <a:r>
              <a:rPr lang="zh-TW" altLang="en-US" sz="2000" b="1" dirty="0">
                <a:solidFill>
                  <a:srgbClr val="FF0000"/>
                </a:solidFill>
              </a:rPr>
              <a:t>股</a:t>
            </a:r>
            <a:r>
              <a:rPr lang="en-US" altLang="zh-TW" sz="2000" b="1" dirty="0">
                <a:solidFill>
                  <a:srgbClr val="FF0000"/>
                </a:solidFill>
              </a:rPr>
              <a:t>(distribution</a:t>
            </a:r>
            <a:r>
              <a:rPr lang="zh-TW" altLang="en-US" sz="2000" b="1" dirty="0">
                <a:solidFill>
                  <a:srgbClr val="FF0000"/>
                </a:solidFill>
              </a:rPr>
              <a:t>分配</a:t>
            </a:r>
            <a:r>
              <a:rPr lang="en-US" altLang="zh-TW" sz="2000" dirty="0" smtClean="0"/>
              <a:t>):</a:t>
            </a:r>
            <a:r>
              <a:rPr lang="zh-TW" altLang="en-US" sz="2000" dirty="0" smtClean="0"/>
              <a:t> </a:t>
            </a:r>
            <a:r>
              <a:rPr lang="en-US" altLang="zh-TW" sz="2000" dirty="0" smtClean="0"/>
              <a:t> </a:t>
            </a:r>
            <a:r>
              <a:rPr lang="zh-TW" altLang="en-US" sz="2000" dirty="0" smtClean="0"/>
              <a:t>又叫</a:t>
            </a:r>
            <a:r>
              <a:rPr lang="zh-TW" altLang="en-US" sz="2000" b="1" dirty="0" smtClean="0">
                <a:solidFill>
                  <a:srgbClr val="FF0000"/>
                </a:solidFill>
              </a:rPr>
              <a:t>收益</a:t>
            </a:r>
            <a:r>
              <a:rPr lang="zh-TW" altLang="en-US" sz="2000" b="1" dirty="0">
                <a:solidFill>
                  <a:srgbClr val="FF0000"/>
                </a:solidFill>
              </a:rPr>
              <a:t>分配型</a:t>
            </a:r>
            <a:r>
              <a:rPr lang="en-US" altLang="zh-TW" sz="2000" dirty="0"/>
              <a:t>=</a:t>
            </a:r>
            <a:r>
              <a:rPr lang="zh-TW" altLang="en-US" sz="2000" dirty="0"/>
              <a:t>配息直接配現金</a:t>
            </a:r>
            <a:r>
              <a:rPr lang="en-US" altLang="zh-TW" sz="2000" dirty="0"/>
              <a:t>=</a:t>
            </a:r>
            <a:r>
              <a:rPr lang="zh-TW" altLang="en-US" sz="2000" dirty="0"/>
              <a:t>你用外幣帳戶投資，就會配外幣給你；反之，若你用台幣帳戶投資，就會配台幣給</a:t>
            </a:r>
            <a:r>
              <a:rPr lang="zh-TW" altLang="en-US" sz="2000" dirty="0" smtClean="0"/>
              <a:t>你</a:t>
            </a:r>
            <a:endParaRPr lang="en-US" altLang="zh-TW" sz="2000" dirty="0" smtClean="0"/>
          </a:p>
          <a:p>
            <a:r>
              <a:rPr lang="en-US" altLang="zh-TW" sz="2000" b="1" dirty="0"/>
              <a:t>(</a:t>
            </a:r>
            <a:r>
              <a:rPr lang="en-US" altLang="zh-TW" sz="2000" b="1" dirty="0" err="1"/>
              <a:t>Ydis</a:t>
            </a:r>
            <a:r>
              <a:rPr lang="en-US" altLang="zh-TW" sz="2000" b="1" dirty="0"/>
              <a:t>):</a:t>
            </a:r>
            <a:r>
              <a:rPr lang="zh-TW" altLang="en-US" sz="2000" b="1" dirty="0"/>
              <a:t>每年配息</a:t>
            </a:r>
            <a:r>
              <a:rPr lang="en-US" altLang="zh-TW" sz="2000" b="1" dirty="0"/>
              <a:t> </a:t>
            </a:r>
          </a:p>
          <a:p>
            <a:r>
              <a:rPr lang="en-US" altLang="zh-TW" sz="2000" b="1" dirty="0"/>
              <a:t>(</a:t>
            </a:r>
            <a:r>
              <a:rPr lang="en-US" altLang="zh-TW" sz="2000" b="1" dirty="0" err="1"/>
              <a:t>Qdis</a:t>
            </a:r>
            <a:r>
              <a:rPr lang="en-US" altLang="zh-TW" sz="2000" b="1" dirty="0"/>
              <a:t>):</a:t>
            </a:r>
            <a:r>
              <a:rPr lang="zh-TW" altLang="en-US" sz="2000" b="1" dirty="0"/>
              <a:t> 每季配息</a:t>
            </a:r>
            <a:endParaRPr lang="en-US" altLang="zh-TW" sz="2000" b="1" dirty="0"/>
          </a:p>
          <a:p>
            <a:r>
              <a:rPr lang="en-US" altLang="zh-TW" sz="2000" b="1" dirty="0"/>
              <a:t>(</a:t>
            </a:r>
            <a:r>
              <a:rPr lang="en-US" altLang="zh-TW" sz="2000" b="1" dirty="0" err="1"/>
              <a:t>Mdis</a:t>
            </a:r>
            <a:r>
              <a:rPr lang="en-US" altLang="zh-TW" sz="2000" b="1" dirty="0"/>
              <a:t>):</a:t>
            </a:r>
            <a:r>
              <a:rPr lang="zh-TW" altLang="en-US" sz="2000" b="1" dirty="0"/>
              <a:t> 每月配息</a:t>
            </a:r>
            <a:endParaRPr lang="en-US" altLang="zh-TW" sz="2000" b="1" dirty="0"/>
          </a:p>
          <a:p>
            <a:r>
              <a:rPr lang="en-US" altLang="zh-TW" sz="2000" b="1" dirty="0"/>
              <a:t>(</a:t>
            </a:r>
            <a:r>
              <a:rPr lang="zh-TW" altLang="en-US" sz="2000" b="1" dirty="0"/>
              <a:t>穩定月配</a:t>
            </a:r>
            <a:r>
              <a:rPr lang="en-US" altLang="zh-TW" sz="2000" b="1" dirty="0" smtClean="0"/>
              <a:t>)</a:t>
            </a:r>
            <a:r>
              <a:rPr lang="en-US" altLang="zh-TW" sz="2000" dirty="0" smtClean="0"/>
              <a:t>:</a:t>
            </a:r>
            <a:r>
              <a:rPr lang="zh-TW" altLang="en-US" sz="2000" dirty="0" smtClean="0"/>
              <a:t> 每個月的配息穩定</a:t>
            </a:r>
            <a:r>
              <a:rPr lang="en-US" altLang="zh-TW" sz="2000" dirty="0" smtClean="0"/>
              <a:t>,</a:t>
            </a:r>
            <a:r>
              <a:rPr lang="zh-TW" altLang="en-US" sz="2000" dirty="0" smtClean="0"/>
              <a:t> 所以配息來源可能來自本金</a:t>
            </a:r>
            <a:endParaRPr lang="en-US" altLang="zh-TW" sz="2000" dirty="0"/>
          </a:p>
          <a:p>
            <a:endParaRPr lang="en-US" altLang="zh-TW" sz="2000" dirty="0">
              <a:solidFill>
                <a:srgbClr val="FF0000"/>
              </a:solidFill>
            </a:endParaRPr>
          </a:p>
          <a:p>
            <a:r>
              <a:rPr lang="en-US" altLang="zh-TW" sz="2000" dirty="0" smtClean="0">
                <a:solidFill>
                  <a:srgbClr val="FF0000"/>
                </a:solidFill>
              </a:rPr>
              <a:t>(2</a:t>
            </a:r>
            <a:r>
              <a:rPr lang="en-US" altLang="zh-TW" sz="2000" b="1" dirty="0" smtClean="0">
                <a:solidFill>
                  <a:srgbClr val="FF0000"/>
                </a:solidFill>
              </a:rPr>
              <a:t>)</a:t>
            </a:r>
            <a:r>
              <a:rPr lang="zh-TW" altLang="en-US" sz="2000" b="1" dirty="0" smtClean="0">
                <a:solidFill>
                  <a:srgbClr val="FF0000"/>
                </a:solidFill>
              </a:rPr>
              <a:t> 累積</a:t>
            </a:r>
            <a:r>
              <a:rPr lang="zh-TW" altLang="en-US" sz="2000" b="1" dirty="0">
                <a:solidFill>
                  <a:srgbClr val="FF0000"/>
                </a:solidFill>
              </a:rPr>
              <a:t>股份</a:t>
            </a:r>
            <a:r>
              <a:rPr lang="en-US" altLang="zh-TW" sz="2000" b="1" dirty="0">
                <a:solidFill>
                  <a:srgbClr val="FF0000"/>
                </a:solidFill>
              </a:rPr>
              <a:t>A(</a:t>
            </a:r>
            <a:r>
              <a:rPr lang="en-US" altLang="zh-TW" sz="2000" b="1" dirty="0" err="1">
                <a:solidFill>
                  <a:srgbClr val="FF0000"/>
                </a:solidFill>
              </a:rPr>
              <a:t>acc</a:t>
            </a:r>
            <a:r>
              <a:rPr lang="en-US" altLang="zh-TW" sz="2000" b="1" dirty="0">
                <a:solidFill>
                  <a:srgbClr val="FF0000"/>
                </a:solidFill>
              </a:rPr>
              <a:t>)</a:t>
            </a:r>
            <a:r>
              <a:rPr lang="zh-TW" altLang="en-US" sz="2000" b="1" dirty="0" smtClean="0">
                <a:solidFill>
                  <a:srgbClr val="FF0000"/>
                </a:solidFill>
              </a:rPr>
              <a:t>股</a:t>
            </a:r>
            <a:r>
              <a:rPr lang="en-US" altLang="zh-TW" sz="2000" b="1" dirty="0" smtClean="0">
                <a:solidFill>
                  <a:srgbClr val="FF0000"/>
                </a:solidFill>
              </a:rPr>
              <a:t>(</a:t>
            </a:r>
            <a:r>
              <a:rPr lang="en-US" altLang="zh-TW" sz="2000" b="1" dirty="0">
                <a:solidFill>
                  <a:srgbClr val="FF0000"/>
                </a:solidFill>
              </a:rPr>
              <a:t>accumulation</a:t>
            </a:r>
            <a:r>
              <a:rPr lang="zh-TW" altLang="en-US" sz="2000" b="1" dirty="0">
                <a:solidFill>
                  <a:srgbClr val="FF0000"/>
                </a:solidFill>
              </a:rPr>
              <a:t>累積</a:t>
            </a:r>
            <a:r>
              <a:rPr lang="en-US" altLang="zh-TW" sz="2000" b="1" dirty="0">
                <a:solidFill>
                  <a:srgbClr val="FF0000"/>
                </a:solidFill>
              </a:rPr>
              <a:t>)</a:t>
            </a:r>
            <a:r>
              <a:rPr lang="zh-TW" altLang="en-US" sz="2000" b="1" dirty="0" smtClean="0">
                <a:solidFill>
                  <a:srgbClr val="FF0000"/>
                </a:solidFill>
              </a:rPr>
              <a:t>，不</a:t>
            </a:r>
            <a:r>
              <a:rPr lang="zh-TW" altLang="en-US" sz="2000" b="1" dirty="0">
                <a:solidFill>
                  <a:srgbClr val="FF0000"/>
                </a:solidFill>
              </a:rPr>
              <a:t>發放</a:t>
            </a:r>
            <a:r>
              <a:rPr lang="zh-TW" altLang="en-US" sz="2000" b="1" dirty="0" smtClean="0">
                <a:solidFill>
                  <a:srgbClr val="FF0000"/>
                </a:solidFill>
              </a:rPr>
              <a:t>配息</a:t>
            </a:r>
            <a:endParaRPr lang="en-US" altLang="zh-TW" sz="2000" b="1" dirty="0" smtClean="0">
              <a:solidFill>
                <a:srgbClr val="FF0000"/>
              </a:solidFill>
            </a:endParaRPr>
          </a:p>
          <a:p>
            <a:r>
              <a:rPr lang="zh-TW" altLang="en-US" sz="2000" dirty="0" smtClean="0"/>
              <a:t>又叫</a:t>
            </a:r>
            <a:r>
              <a:rPr lang="zh-TW" altLang="en-US" sz="2000" b="1" dirty="0" smtClean="0">
                <a:solidFill>
                  <a:srgbClr val="FF0000"/>
                </a:solidFill>
              </a:rPr>
              <a:t>收益累積型</a:t>
            </a:r>
            <a:r>
              <a:rPr lang="en-US" altLang="zh-TW" sz="2000" dirty="0" smtClean="0"/>
              <a:t>=</a:t>
            </a:r>
            <a:r>
              <a:rPr lang="zh-TW" altLang="en-US" sz="2000" dirty="0" smtClean="0"/>
              <a:t>配息轉入再投資</a:t>
            </a:r>
            <a:r>
              <a:rPr lang="en-US" altLang="zh-TW" sz="2000" dirty="0" smtClean="0"/>
              <a:t>=</a:t>
            </a:r>
            <a:r>
              <a:rPr lang="zh-TW" altLang="en-US" sz="2000" dirty="0" smtClean="0"/>
              <a:t>你基金帳戶中的基金單位數會在每次配息時增加</a:t>
            </a:r>
            <a:br>
              <a:rPr lang="zh-TW" altLang="en-US" sz="2000" dirty="0" smtClean="0"/>
            </a:br>
            <a:endParaRPr lang="en-US" altLang="zh-TW" sz="2000" dirty="0" smtClean="0"/>
          </a:p>
          <a:p>
            <a:r>
              <a:rPr lang="zh-TW" altLang="en-US" sz="2000" dirty="0" smtClean="0"/>
              <a:t>富蘭克林華美全球高收益債券基金</a:t>
            </a:r>
            <a:r>
              <a:rPr lang="en-US" altLang="zh-TW" sz="2000" dirty="0" smtClean="0"/>
              <a:t>-</a:t>
            </a:r>
            <a:r>
              <a:rPr lang="zh-TW" altLang="en-US" sz="2000" dirty="0" smtClean="0"/>
              <a:t>分配型</a:t>
            </a:r>
            <a:r>
              <a:rPr lang="en-US" altLang="zh-TW" sz="2000" dirty="0" smtClean="0"/>
              <a:t>(</a:t>
            </a:r>
            <a:r>
              <a:rPr lang="zh-TW" altLang="en-US" sz="2000" dirty="0" smtClean="0"/>
              <a:t>美元</a:t>
            </a:r>
            <a:r>
              <a:rPr lang="en-US" altLang="zh-TW" sz="2000" dirty="0" smtClean="0"/>
              <a:t>)(</a:t>
            </a:r>
            <a:r>
              <a:rPr lang="zh-TW" altLang="en-US" sz="2000" dirty="0" smtClean="0"/>
              <a:t>本基金主要係投資於非投資等級之高風險債券且基金之配息來源可能為本金</a:t>
            </a:r>
            <a:r>
              <a:rPr lang="en-US" altLang="zh-TW" sz="2000" dirty="0" smtClean="0"/>
              <a:t>)-</a:t>
            </a:r>
          </a:p>
          <a:p>
            <a:r>
              <a:rPr lang="zh-TW" altLang="en-US" sz="2000" dirty="0" smtClean="0"/>
              <a:t>富蘭克林華美全球高收益債券基金</a:t>
            </a:r>
            <a:r>
              <a:rPr lang="en-US" altLang="zh-TW" sz="2000" dirty="0" smtClean="0"/>
              <a:t>-</a:t>
            </a:r>
            <a:r>
              <a:rPr lang="zh-TW" altLang="en-US" sz="2000" dirty="0" smtClean="0"/>
              <a:t>累積型</a:t>
            </a:r>
            <a:r>
              <a:rPr lang="en-US" altLang="zh-TW" sz="2000" dirty="0" smtClean="0"/>
              <a:t>(</a:t>
            </a:r>
            <a:r>
              <a:rPr lang="zh-TW" altLang="en-US" sz="2000" dirty="0" smtClean="0"/>
              <a:t>美元</a:t>
            </a:r>
            <a:r>
              <a:rPr lang="en-US" altLang="zh-TW" sz="2000" dirty="0" smtClean="0"/>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188640"/>
            <a:ext cx="8229600" cy="720080"/>
          </a:xfrm>
        </p:spPr>
        <p:txBody>
          <a:bodyPr>
            <a:normAutofit fontScale="90000"/>
          </a:bodyPr>
          <a:lstStyle/>
          <a:p>
            <a:r>
              <a:rPr lang="zh-TW" altLang="en-US" dirty="0"/>
              <a:t>債券基金股份類別</a:t>
            </a:r>
          </a:p>
        </p:txBody>
      </p:sp>
      <p:sp>
        <p:nvSpPr>
          <p:cNvPr id="3" name="內容版面配置區 2"/>
          <p:cNvSpPr>
            <a:spLocks noGrp="1"/>
          </p:cNvSpPr>
          <p:nvPr>
            <p:ph idx="1"/>
          </p:nvPr>
        </p:nvSpPr>
        <p:spPr>
          <a:xfrm>
            <a:off x="457200" y="1052736"/>
            <a:ext cx="8229600" cy="5472608"/>
          </a:xfrm>
        </p:spPr>
        <p:txBody>
          <a:bodyPr>
            <a:normAutofit fontScale="62500" lnSpcReduction="20000"/>
          </a:bodyPr>
          <a:lstStyle/>
          <a:p>
            <a:r>
              <a:rPr lang="en-US" altLang="zh-TW" sz="3200" b="1" dirty="0">
                <a:solidFill>
                  <a:srgbClr val="FF0000"/>
                </a:solidFill>
              </a:rPr>
              <a:t>B</a:t>
            </a:r>
            <a:r>
              <a:rPr lang="zh-TW" altLang="en-US" sz="3200" b="1" dirty="0">
                <a:solidFill>
                  <a:srgbClr val="FF0000"/>
                </a:solidFill>
              </a:rPr>
              <a:t>股 </a:t>
            </a:r>
            <a:r>
              <a:rPr lang="zh-TW" altLang="en-US" sz="3200" b="1" dirty="0" smtClean="0">
                <a:solidFill>
                  <a:srgbClr val="FF0000"/>
                </a:solidFill>
                <a:latin typeface="新細明體"/>
                <a:ea typeface="新細明體"/>
              </a:rPr>
              <a:t>、</a:t>
            </a:r>
            <a:r>
              <a:rPr lang="en-US" altLang="zh-TW" sz="3200" b="1" dirty="0" smtClean="0">
                <a:solidFill>
                  <a:srgbClr val="FF0000"/>
                </a:solidFill>
                <a:latin typeface="新細明體"/>
                <a:ea typeface="新細明體"/>
              </a:rPr>
              <a:t>C</a:t>
            </a:r>
            <a:r>
              <a:rPr lang="zh-TW" altLang="en-US" sz="3200" b="1" dirty="0" smtClean="0">
                <a:solidFill>
                  <a:srgbClr val="FF0000"/>
                </a:solidFill>
                <a:latin typeface="新細明體"/>
                <a:ea typeface="新細明體"/>
              </a:rPr>
              <a:t>股</a:t>
            </a:r>
            <a:endParaRPr lang="en-US" altLang="zh-TW" sz="3200" b="1" dirty="0" smtClean="0">
              <a:solidFill>
                <a:srgbClr val="FF0000"/>
              </a:solidFill>
            </a:endParaRPr>
          </a:p>
          <a:p>
            <a:r>
              <a:rPr lang="en-US" altLang="zh-TW" sz="3200" dirty="0" smtClean="0"/>
              <a:t>(1)</a:t>
            </a:r>
            <a:r>
              <a:rPr lang="zh-TW" altLang="en-US" sz="3200" dirty="0" smtClean="0"/>
              <a:t> 發放</a:t>
            </a:r>
            <a:r>
              <a:rPr lang="zh-TW" altLang="en-US" sz="3200" dirty="0"/>
              <a:t>股份</a:t>
            </a:r>
            <a:r>
              <a:rPr lang="en-US" altLang="zh-TW" sz="3200" dirty="0"/>
              <a:t>B(dis)</a:t>
            </a:r>
            <a:r>
              <a:rPr lang="zh-TW" altLang="en-US" sz="3200" dirty="0" smtClean="0"/>
              <a:t>股</a:t>
            </a:r>
            <a:r>
              <a:rPr lang="zh-TW" altLang="en-US" sz="3200" dirty="0" smtClean="0">
                <a:latin typeface="新細明體"/>
                <a:ea typeface="新細明體"/>
              </a:rPr>
              <a:t>、</a:t>
            </a:r>
            <a:r>
              <a:rPr lang="en-US" altLang="zh-TW" sz="3200" dirty="0" smtClean="0"/>
              <a:t>C(dis</a:t>
            </a:r>
            <a:r>
              <a:rPr lang="en-US" altLang="zh-TW" sz="3200" dirty="0"/>
              <a:t>)</a:t>
            </a:r>
            <a:r>
              <a:rPr lang="zh-TW" altLang="en-US" sz="3200" dirty="0"/>
              <a:t>股</a:t>
            </a:r>
            <a:endParaRPr lang="en-US" altLang="zh-TW" sz="3200" dirty="0"/>
          </a:p>
          <a:p>
            <a:r>
              <a:rPr lang="en-US" altLang="zh-TW" sz="3200" dirty="0" smtClean="0"/>
              <a:t>(2)</a:t>
            </a:r>
            <a:r>
              <a:rPr lang="zh-TW" altLang="en-US" sz="3200" dirty="0" smtClean="0"/>
              <a:t> 累積</a:t>
            </a:r>
            <a:r>
              <a:rPr lang="zh-TW" altLang="en-US" sz="3200" dirty="0"/>
              <a:t>股份</a:t>
            </a:r>
            <a:r>
              <a:rPr lang="en-US" altLang="zh-TW" sz="3200" dirty="0"/>
              <a:t>B(</a:t>
            </a:r>
            <a:r>
              <a:rPr lang="en-US" altLang="zh-TW" sz="3200" dirty="0" err="1"/>
              <a:t>acc</a:t>
            </a:r>
            <a:r>
              <a:rPr lang="en-US" altLang="zh-TW" sz="3200" dirty="0"/>
              <a:t>)</a:t>
            </a:r>
            <a:r>
              <a:rPr lang="zh-TW" altLang="en-US" sz="3200" dirty="0" smtClean="0"/>
              <a:t>股</a:t>
            </a:r>
            <a:r>
              <a:rPr lang="zh-TW" altLang="en-US" sz="3200" dirty="0">
                <a:latin typeface="新細明體"/>
              </a:rPr>
              <a:t>、</a:t>
            </a:r>
            <a:r>
              <a:rPr lang="en-US" altLang="zh-TW" sz="3200" dirty="0" smtClean="0"/>
              <a:t>C(</a:t>
            </a:r>
            <a:r>
              <a:rPr lang="en-US" altLang="zh-TW" sz="3200" dirty="0" err="1" smtClean="0"/>
              <a:t>acc</a:t>
            </a:r>
            <a:r>
              <a:rPr lang="en-US" altLang="zh-TW" sz="3200" dirty="0" smtClean="0"/>
              <a:t>)</a:t>
            </a:r>
            <a:r>
              <a:rPr lang="zh-TW" altLang="en-US" sz="3200" dirty="0"/>
              <a:t>股</a:t>
            </a:r>
            <a:endParaRPr lang="en-US" altLang="zh-TW" sz="3200" dirty="0"/>
          </a:p>
          <a:p>
            <a:endParaRPr lang="en-US" altLang="zh-TW" sz="3200" dirty="0"/>
          </a:p>
          <a:p>
            <a:r>
              <a:rPr lang="zh-TW" altLang="en-US" sz="3200" b="1" dirty="0">
                <a:solidFill>
                  <a:srgbClr val="FF0000"/>
                </a:solidFill>
              </a:rPr>
              <a:t>手續費後收，超過設定年限則免收手續費的方式</a:t>
            </a:r>
            <a:r>
              <a:rPr lang="zh-TW" altLang="en-US" sz="3200" dirty="0"/>
              <a:t>，通常</a:t>
            </a:r>
            <a:r>
              <a:rPr lang="en-US" altLang="zh-TW" sz="3200" dirty="0"/>
              <a:t>B</a:t>
            </a:r>
            <a:r>
              <a:rPr lang="zh-TW" altLang="en-US" sz="3200" dirty="0"/>
              <a:t>股</a:t>
            </a:r>
            <a:r>
              <a:rPr lang="en-US" altLang="zh-TW" sz="3200" dirty="0"/>
              <a:t>3-4</a:t>
            </a:r>
            <a:r>
              <a:rPr lang="zh-TW" altLang="en-US" sz="3200" dirty="0" smtClean="0"/>
              <a:t>年，     </a:t>
            </a:r>
            <a:r>
              <a:rPr lang="en-US" altLang="zh-TW" sz="3200" dirty="0" smtClean="0"/>
              <a:t>C</a:t>
            </a:r>
            <a:r>
              <a:rPr lang="zh-TW" altLang="en-US" sz="3200" dirty="0"/>
              <a:t>股</a:t>
            </a:r>
            <a:r>
              <a:rPr lang="en-US" altLang="zh-TW" sz="3200" dirty="0"/>
              <a:t>1-2</a:t>
            </a:r>
            <a:r>
              <a:rPr lang="zh-TW" altLang="en-US" sz="3200" dirty="0"/>
              <a:t>年的時間限制，提早贖回則會收取遞延手續費。</a:t>
            </a:r>
            <a:br>
              <a:rPr lang="zh-TW" altLang="en-US" sz="3200" dirty="0"/>
            </a:br>
            <a:r>
              <a:rPr lang="zh-TW" altLang="en-US" sz="3200" dirty="0"/>
              <a:t/>
            </a:r>
            <a:br>
              <a:rPr lang="zh-TW" altLang="en-US" sz="3200" dirty="0"/>
            </a:br>
            <a:r>
              <a:rPr lang="zh-TW" altLang="en-US" sz="3200" b="1" dirty="0" smtClean="0">
                <a:solidFill>
                  <a:srgbClr val="FF0000"/>
                </a:solidFill>
              </a:rPr>
              <a:t>申購</a:t>
            </a:r>
            <a:r>
              <a:rPr lang="en-US" altLang="zh-TW" sz="3200" b="1" dirty="0">
                <a:solidFill>
                  <a:srgbClr val="FF0000"/>
                </a:solidFill>
              </a:rPr>
              <a:t>B</a:t>
            </a:r>
            <a:r>
              <a:rPr lang="zh-TW" altLang="en-US" sz="3200" b="1" dirty="0">
                <a:solidFill>
                  <a:srgbClr val="FF0000"/>
                </a:solidFill>
              </a:rPr>
              <a:t>股不收取首次申購</a:t>
            </a:r>
            <a:r>
              <a:rPr lang="zh-TW" altLang="en-US" sz="3200" b="1" dirty="0" smtClean="0">
                <a:solidFill>
                  <a:srgbClr val="FF0000"/>
                </a:solidFill>
              </a:rPr>
              <a:t>手續費</a:t>
            </a:r>
            <a:r>
              <a:rPr lang="zh-TW" altLang="en-US" sz="3200" dirty="0"/>
              <a:t>，在申購後四年內贖回股份則收取條件式遞延銷售手續費，以贖回股份的淨資產價值</a:t>
            </a:r>
            <a:r>
              <a:rPr lang="zh-TW" altLang="en-US" sz="3200" dirty="0" smtClean="0"/>
              <a:t>或申購</a:t>
            </a:r>
            <a:r>
              <a:rPr lang="zh-TW" altLang="en-US" sz="3200" dirty="0"/>
              <a:t>時的淨資產價值孰低為基礎。配息的轉投資部分不須收取手續費。</a:t>
            </a:r>
            <a:br>
              <a:rPr lang="zh-TW" altLang="en-US" sz="3200" dirty="0"/>
            </a:br>
            <a:endParaRPr lang="en-US" altLang="zh-TW" sz="3200" dirty="0" smtClean="0"/>
          </a:p>
          <a:p>
            <a:r>
              <a:rPr lang="en-US" altLang="zh-TW" sz="3200" dirty="0" smtClean="0"/>
              <a:t>B</a:t>
            </a:r>
            <a:r>
              <a:rPr lang="zh-TW" altLang="en-US" sz="3200" dirty="0"/>
              <a:t>股贖回所適用條件式遞延銷售手續費費率如下</a:t>
            </a:r>
            <a:r>
              <a:rPr lang="zh-TW" altLang="en-US" sz="3200" dirty="0" smtClean="0"/>
              <a:t>表 </a:t>
            </a:r>
            <a:r>
              <a:rPr lang="en-US" altLang="zh-TW" sz="3200" dirty="0" smtClean="0"/>
              <a:t>(</a:t>
            </a:r>
            <a:r>
              <a:rPr lang="zh-TW" altLang="en-US" sz="3200" dirty="0" smtClean="0">
                <a:sym typeface="Wingdings" panose="05000000000000000000" pitchFamily="2" charset="2"/>
              </a:rPr>
              <a:t>富蘭克林</a:t>
            </a:r>
            <a:r>
              <a:rPr lang="en-US" altLang="zh-TW" sz="3200" dirty="0" smtClean="0">
                <a:sym typeface="Wingdings" panose="05000000000000000000" pitchFamily="2" charset="2"/>
              </a:rPr>
              <a:t>)</a:t>
            </a:r>
            <a:r>
              <a:rPr lang="zh-TW" altLang="en-US" sz="3200" dirty="0"/>
              <a:t/>
            </a:r>
            <a:br>
              <a:rPr lang="zh-TW" altLang="en-US" sz="3200" dirty="0"/>
            </a:br>
            <a:r>
              <a:rPr lang="zh-TW" altLang="en-US" sz="3200" dirty="0"/>
              <a:t/>
            </a:r>
            <a:br>
              <a:rPr lang="zh-TW" altLang="en-US" sz="3200" dirty="0"/>
            </a:br>
            <a:r>
              <a:rPr lang="zh-TW" altLang="en-US" sz="3200" dirty="0"/>
              <a:t>自購買日起起持有年份　　　　　條件式遞延銷售手續費</a:t>
            </a:r>
            <a:br>
              <a:rPr lang="zh-TW" altLang="en-US" sz="3200" dirty="0"/>
            </a:br>
            <a:r>
              <a:rPr lang="zh-TW" altLang="en-US" sz="3200" dirty="0"/>
              <a:t>低於一年　　　　　　　　　　　　　　　</a:t>
            </a:r>
            <a:r>
              <a:rPr lang="en-US" altLang="zh-TW" sz="3200" dirty="0"/>
              <a:t>4.00%</a:t>
            </a:r>
            <a:br>
              <a:rPr lang="en-US" altLang="zh-TW" sz="3200" dirty="0"/>
            </a:br>
            <a:r>
              <a:rPr lang="zh-TW" altLang="en-US" sz="3200" dirty="0"/>
              <a:t>等於或多於一年，但低於兩年　　　　　　</a:t>
            </a:r>
            <a:r>
              <a:rPr lang="en-US" altLang="zh-TW" sz="3200" dirty="0"/>
              <a:t>3.00%</a:t>
            </a:r>
            <a:br>
              <a:rPr lang="en-US" altLang="zh-TW" sz="3200" dirty="0"/>
            </a:br>
            <a:r>
              <a:rPr lang="zh-TW" altLang="en-US" sz="3200" dirty="0"/>
              <a:t>等於或多於兩年，但低於三年　　　　　　</a:t>
            </a:r>
            <a:r>
              <a:rPr lang="en-US" altLang="zh-TW" sz="3200" dirty="0"/>
              <a:t>2.00%</a:t>
            </a:r>
            <a:br>
              <a:rPr lang="en-US" altLang="zh-TW" sz="3200" dirty="0"/>
            </a:br>
            <a:r>
              <a:rPr lang="zh-TW" altLang="en-US" sz="3200" dirty="0"/>
              <a:t>等於或多於三年，但低於四年　　　　　　</a:t>
            </a:r>
            <a:r>
              <a:rPr lang="en-US" altLang="zh-TW" sz="3200" dirty="0"/>
              <a:t>1.00%</a:t>
            </a:r>
            <a:br>
              <a:rPr lang="en-US" altLang="zh-TW" sz="3200" dirty="0"/>
            </a:br>
            <a:r>
              <a:rPr lang="zh-TW" altLang="en-US" sz="3200" dirty="0"/>
              <a:t>等於或多於四年</a:t>
            </a:r>
            <a:r>
              <a:rPr lang="zh-TW" altLang="en-US" sz="2900" dirty="0"/>
              <a:t>　　　　　　　　　　　　</a:t>
            </a:r>
            <a:r>
              <a:rPr lang="zh-TW" altLang="en-US" sz="2900" dirty="0" smtClean="0"/>
              <a:t>      </a:t>
            </a:r>
            <a:r>
              <a:rPr lang="en-US" altLang="zh-TW" sz="2900" dirty="0" smtClean="0"/>
              <a:t>0.00%</a:t>
            </a:r>
            <a:endParaRPr lang="en-US" altLang="zh-TW" sz="2900" dirty="0"/>
          </a:p>
        </p:txBody>
      </p:sp>
    </p:spTree>
    <p:extLst>
      <p:ext uri="{BB962C8B-B14F-4D97-AF65-F5344CB8AC3E}">
        <p14:creationId xmlns:p14="http://schemas.microsoft.com/office/powerpoint/2010/main" val="27925878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476672"/>
            <a:ext cx="8229600" cy="1143000"/>
          </a:xfrm>
        </p:spPr>
        <p:txBody>
          <a:bodyPr/>
          <a:lstStyle/>
          <a:p>
            <a:r>
              <a:rPr lang="zh-TW" altLang="en-US" dirty="0"/>
              <a:t>債券基金股份類別</a:t>
            </a:r>
          </a:p>
        </p:txBody>
      </p:sp>
      <p:sp>
        <p:nvSpPr>
          <p:cNvPr id="3" name="內容版面配置區 2"/>
          <p:cNvSpPr>
            <a:spLocks noGrp="1"/>
          </p:cNvSpPr>
          <p:nvPr>
            <p:ph idx="1"/>
          </p:nvPr>
        </p:nvSpPr>
        <p:spPr/>
        <p:txBody>
          <a:bodyPr/>
          <a:lstStyle/>
          <a:p>
            <a:r>
              <a:rPr lang="zh-TW" altLang="en-US" dirty="0"/>
              <a:t>投資基金各類</a:t>
            </a:r>
            <a:r>
              <a:rPr lang="en-US" altLang="zh-TW" b="1" dirty="0"/>
              <a:t>N</a:t>
            </a:r>
            <a:r>
              <a:rPr lang="zh-TW" altLang="en-US" b="1" dirty="0"/>
              <a:t>類型、</a:t>
            </a:r>
            <a:r>
              <a:rPr lang="en-US" altLang="zh-TW" b="1" dirty="0"/>
              <a:t>NB</a:t>
            </a:r>
            <a:r>
              <a:rPr lang="zh-TW" altLang="en-US" b="1" dirty="0"/>
              <a:t>分配型及</a:t>
            </a:r>
            <a:r>
              <a:rPr lang="en-US" altLang="zh-TW" b="1" dirty="0"/>
              <a:t>NC</a:t>
            </a:r>
            <a:r>
              <a:rPr lang="zh-TW" altLang="en-US" b="1" dirty="0"/>
              <a:t>分配型</a:t>
            </a:r>
            <a:r>
              <a:rPr lang="zh-TW" altLang="en-US" dirty="0"/>
              <a:t>受益權單位者，</a:t>
            </a:r>
            <a:r>
              <a:rPr lang="zh-TW" altLang="en-US" b="1" dirty="0"/>
              <a:t>其手續費之收取將於買回時支付</a:t>
            </a:r>
            <a:r>
              <a:rPr lang="zh-TW" altLang="en-US" dirty="0"/>
              <a:t>，且該費用將依持有期間而有所不同，其餘費用之計收與前收手續費類型完全相同，亦不加計分銷費用。</a:t>
            </a:r>
            <a:endParaRPr lang="zh-TW" altLang="en-US" dirty="0"/>
          </a:p>
        </p:txBody>
      </p:sp>
    </p:spTree>
    <p:extLst>
      <p:ext uri="{BB962C8B-B14F-4D97-AF65-F5344CB8AC3E}">
        <p14:creationId xmlns:p14="http://schemas.microsoft.com/office/powerpoint/2010/main" val="15411860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457200" y="692696"/>
            <a:ext cx="8229600" cy="5631904"/>
          </a:xfrm>
        </p:spPr>
        <p:txBody>
          <a:bodyPr/>
          <a:lstStyle/>
          <a:p>
            <a:r>
              <a:rPr lang="zh-TW" altLang="en-US" dirty="0"/>
              <a:t>投信投顧公會公佈「</a:t>
            </a:r>
            <a:r>
              <a:rPr lang="zh-TW" altLang="en-US" b="1" dirty="0"/>
              <a:t>基金風險報酬等級分類標準</a:t>
            </a:r>
            <a:r>
              <a:rPr lang="zh-TW" altLang="en-US" dirty="0"/>
              <a:t>」係依基金類型、投資區域或主要投資標的／產業，由低至高，區分為「</a:t>
            </a:r>
            <a:r>
              <a:rPr lang="en-US" altLang="zh-TW" dirty="0"/>
              <a:t>RR1</a:t>
            </a:r>
            <a:r>
              <a:rPr lang="zh-TW" altLang="en-US" dirty="0"/>
              <a:t>、</a:t>
            </a:r>
            <a:r>
              <a:rPr lang="en-US" altLang="zh-TW" dirty="0"/>
              <a:t>RR2</a:t>
            </a:r>
            <a:r>
              <a:rPr lang="zh-TW" altLang="en-US" dirty="0"/>
              <a:t>、</a:t>
            </a:r>
            <a:r>
              <a:rPr lang="en-US" altLang="zh-TW" dirty="0"/>
              <a:t>RR3</a:t>
            </a:r>
            <a:r>
              <a:rPr lang="zh-TW" altLang="en-US" dirty="0"/>
              <a:t>、</a:t>
            </a:r>
            <a:r>
              <a:rPr lang="en-US" altLang="zh-TW" dirty="0"/>
              <a:t>RR4</a:t>
            </a:r>
            <a:r>
              <a:rPr lang="zh-TW" altLang="en-US" dirty="0"/>
              <a:t>、</a:t>
            </a:r>
            <a:r>
              <a:rPr lang="en-US" altLang="zh-TW" dirty="0"/>
              <a:t>RR5</a:t>
            </a:r>
            <a:r>
              <a:rPr lang="zh-TW" altLang="en-US" dirty="0"/>
              <a:t>」五個風險報酬等級。</a:t>
            </a:r>
            <a:endParaRPr lang="zh-TW" altLang="en-US" dirty="0"/>
          </a:p>
        </p:txBody>
      </p:sp>
      <p:graphicFrame>
        <p:nvGraphicFramePr>
          <p:cNvPr id="4" name="表格 3"/>
          <p:cNvGraphicFramePr>
            <a:graphicFrameLocks noGrp="1"/>
          </p:cNvGraphicFramePr>
          <p:nvPr>
            <p:extLst>
              <p:ext uri="{D42A27DB-BD31-4B8C-83A1-F6EECF244321}">
                <p14:modId xmlns:p14="http://schemas.microsoft.com/office/powerpoint/2010/main" val="4203818686"/>
              </p:ext>
            </p:extLst>
          </p:nvPr>
        </p:nvGraphicFramePr>
        <p:xfrm>
          <a:off x="971600" y="2348880"/>
          <a:ext cx="7150216" cy="4488430"/>
        </p:xfrm>
        <a:graphic>
          <a:graphicData uri="http://schemas.openxmlformats.org/drawingml/2006/table">
            <a:tbl>
              <a:tblPr/>
              <a:tblGrid>
                <a:gridCol w="1787554"/>
                <a:gridCol w="1787554"/>
                <a:gridCol w="1787554"/>
                <a:gridCol w="1787554"/>
              </a:tblGrid>
              <a:tr h="258202">
                <a:tc rowSpan="5">
                  <a:txBody>
                    <a:bodyPr/>
                    <a:lstStyle/>
                    <a:p>
                      <a:pPr algn="ctr"/>
                      <a:r>
                        <a:rPr lang="zh-TW" altLang="en-US" sz="1600" b="0" dirty="0">
                          <a:effectLst/>
                        </a:rPr>
                        <a:t>債券</a:t>
                      </a:r>
                      <a:r>
                        <a:rPr lang="zh-TW" altLang="en-US" sz="1600" b="0" dirty="0" smtClean="0">
                          <a:effectLst/>
                        </a:rPr>
                        <a:t>型</a:t>
                      </a:r>
                      <a:endParaRPr lang="en-US" altLang="zh-TW" sz="1600" b="0" dirty="0" smtClean="0">
                        <a:effectLst/>
                      </a:endParaRPr>
                    </a:p>
                    <a:p>
                      <a:pPr algn="ctr"/>
                      <a:r>
                        <a:rPr lang="zh-TW" altLang="en-US" sz="1600" b="0" dirty="0" smtClean="0">
                          <a:effectLst/>
                        </a:rPr>
                        <a:t>（</a:t>
                      </a:r>
                      <a:r>
                        <a:rPr lang="zh-TW" altLang="en-US" sz="1600" b="0" dirty="0">
                          <a:effectLst/>
                        </a:rPr>
                        <a:t>固定收益型）</a:t>
                      </a:r>
                    </a:p>
                  </a:txBody>
                  <a:tcPr marL="9931" marR="9931" marT="9931" marB="9931" anchor="ctr">
                    <a:lnL>
                      <a:noFill/>
                    </a:lnL>
                    <a:lnR w="3810" cap="flat" cmpd="sng" algn="ctr">
                      <a:solidFill>
                        <a:srgbClr val="CCCCCC"/>
                      </a:solidFill>
                      <a:prstDash val="solid"/>
                      <a:round/>
                      <a:headEnd type="none" w="med" len="med"/>
                      <a:tailEnd type="none" w="med" len="med"/>
                    </a:lnR>
                    <a:lnT>
                      <a:noFill/>
                    </a:lnT>
                    <a:lnB w="3810" cap="flat" cmpd="sng" algn="ctr">
                      <a:solidFill>
                        <a:srgbClr val="CCCCCC"/>
                      </a:solidFill>
                      <a:prstDash val="solid"/>
                      <a:round/>
                      <a:headEnd type="none" w="med" len="med"/>
                      <a:tailEnd type="none" w="med" len="med"/>
                    </a:lnB>
                    <a:solidFill>
                      <a:srgbClr val="EFEFF0"/>
                    </a:solidFill>
                  </a:tcPr>
                </a:tc>
                <a:tc rowSpan="2">
                  <a:txBody>
                    <a:bodyPr/>
                    <a:lstStyle/>
                    <a:p>
                      <a:r>
                        <a:rPr lang="zh-TW" altLang="en-US" sz="1600" b="0" dirty="0">
                          <a:effectLst/>
                        </a:rPr>
                        <a:t>全球、區域或單一國家（已開發）</a:t>
                      </a:r>
                    </a:p>
                  </a:txBody>
                  <a:tcPr marL="9931" marR="9931" marT="9931" marB="9931" anchor="ctr">
                    <a:lnL w="3810" cap="flat" cmpd="sng" algn="ctr">
                      <a:solidFill>
                        <a:srgbClr val="CCCCCC"/>
                      </a:solidFill>
                      <a:prstDash val="solid"/>
                      <a:round/>
                      <a:headEnd type="none" w="med" len="med"/>
                      <a:tailEnd type="none" w="med" len="med"/>
                    </a:lnL>
                    <a:lnR w="3810" cap="flat" cmpd="sng" algn="ctr">
                      <a:solidFill>
                        <a:srgbClr val="CCCCCC"/>
                      </a:solidFill>
                      <a:prstDash val="solid"/>
                      <a:round/>
                      <a:headEnd type="none" w="med" len="med"/>
                      <a:tailEnd type="none" w="med" len="med"/>
                    </a:lnR>
                    <a:lnT>
                      <a:noFill/>
                    </a:lnT>
                    <a:lnB w="3810" cap="flat" cmpd="sng" algn="ctr">
                      <a:solidFill>
                        <a:srgbClr val="CCCCCC"/>
                      </a:solidFill>
                      <a:prstDash val="solid"/>
                      <a:round/>
                      <a:headEnd type="none" w="med" len="med"/>
                      <a:tailEnd type="none" w="med" len="med"/>
                    </a:lnB>
                    <a:solidFill>
                      <a:srgbClr val="EFEFF0"/>
                    </a:solidFill>
                  </a:tcPr>
                </a:tc>
                <a:tc>
                  <a:txBody>
                    <a:bodyPr/>
                    <a:lstStyle/>
                    <a:p>
                      <a:r>
                        <a:rPr lang="zh-TW" altLang="en-US" sz="1600" b="0">
                          <a:effectLst/>
                        </a:rPr>
                        <a:t>投資等級之債券</a:t>
                      </a:r>
                    </a:p>
                  </a:txBody>
                  <a:tcPr marL="9931" marR="9931" marT="9931" marB="9931" anchor="ctr">
                    <a:lnL w="3810" cap="flat" cmpd="sng" algn="ctr">
                      <a:solidFill>
                        <a:srgbClr val="CCCCCC"/>
                      </a:solidFill>
                      <a:prstDash val="solid"/>
                      <a:round/>
                      <a:headEnd type="none" w="med" len="med"/>
                      <a:tailEnd type="none" w="med" len="med"/>
                    </a:lnL>
                    <a:lnR w="3810" cap="flat" cmpd="sng" algn="ctr">
                      <a:solidFill>
                        <a:srgbClr val="CCCCCC"/>
                      </a:solidFill>
                      <a:prstDash val="solid"/>
                      <a:round/>
                      <a:headEnd type="none" w="med" len="med"/>
                      <a:tailEnd type="none" w="med" len="med"/>
                    </a:lnR>
                    <a:lnT>
                      <a:noFill/>
                    </a:lnT>
                    <a:lnB w="3810" cap="flat" cmpd="sng" algn="ctr">
                      <a:solidFill>
                        <a:srgbClr val="CCCCCC"/>
                      </a:solidFill>
                      <a:prstDash val="solid"/>
                      <a:round/>
                      <a:headEnd type="none" w="med" len="med"/>
                      <a:tailEnd type="none" w="med" len="med"/>
                    </a:lnB>
                    <a:solidFill>
                      <a:srgbClr val="EFEFF0"/>
                    </a:solidFill>
                  </a:tcPr>
                </a:tc>
                <a:tc>
                  <a:txBody>
                    <a:bodyPr/>
                    <a:lstStyle/>
                    <a:p>
                      <a:pPr algn="ctr"/>
                      <a:r>
                        <a:rPr lang="en-US" sz="1600" b="0">
                          <a:effectLst/>
                        </a:rPr>
                        <a:t>RR2</a:t>
                      </a:r>
                    </a:p>
                  </a:txBody>
                  <a:tcPr marL="9931" marR="9931" marT="9931" marB="9931" anchor="ctr">
                    <a:lnL w="3810" cap="flat" cmpd="sng" algn="ctr">
                      <a:solidFill>
                        <a:srgbClr val="CCCCCC"/>
                      </a:solidFill>
                      <a:prstDash val="solid"/>
                      <a:round/>
                      <a:headEnd type="none" w="med" len="med"/>
                      <a:tailEnd type="none" w="med" len="med"/>
                    </a:lnL>
                    <a:lnR>
                      <a:noFill/>
                    </a:lnR>
                    <a:lnT>
                      <a:noFill/>
                    </a:lnT>
                    <a:lnB w="3810" cap="flat" cmpd="sng" algn="ctr">
                      <a:solidFill>
                        <a:srgbClr val="CCCCCC"/>
                      </a:solidFill>
                      <a:prstDash val="solid"/>
                      <a:round/>
                      <a:headEnd type="none" w="med" len="med"/>
                      <a:tailEnd type="none" w="med" len="med"/>
                    </a:lnB>
                    <a:solidFill>
                      <a:srgbClr val="EFEFF0"/>
                    </a:solidFill>
                  </a:tcPr>
                </a:tc>
              </a:tr>
              <a:tr h="1926585">
                <a:tc vMerge="1">
                  <a:txBody>
                    <a:bodyPr/>
                    <a:lstStyle/>
                    <a:p>
                      <a:endParaRPr lang="zh-TW" altLang="en-US"/>
                    </a:p>
                  </a:txBody>
                  <a:tcPr/>
                </a:tc>
                <a:tc vMerge="1">
                  <a:txBody>
                    <a:bodyPr/>
                    <a:lstStyle/>
                    <a:p>
                      <a:endParaRPr lang="zh-TW" altLang="en-US"/>
                    </a:p>
                  </a:txBody>
                  <a:tcPr/>
                </a:tc>
                <a:tc>
                  <a:txBody>
                    <a:bodyPr/>
                    <a:lstStyle/>
                    <a:p>
                      <a:r>
                        <a:rPr lang="zh-TW" altLang="en-US" sz="1600" b="0">
                          <a:effectLst/>
                        </a:rPr>
                        <a:t>高收益債券（非投資等級之債券）</a:t>
                      </a:r>
                      <a:br>
                        <a:rPr lang="zh-TW" altLang="en-US" sz="1600" b="0">
                          <a:effectLst/>
                        </a:rPr>
                      </a:br>
                      <a:r>
                        <a:rPr lang="zh-TW" altLang="en-US" sz="1600" b="0">
                          <a:effectLst/>
                        </a:rPr>
                        <a:t>可轉換債券 </a:t>
                      </a:r>
                      <a:br>
                        <a:rPr lang="zh-TW" altLang="en-US" sz="1600" b="0">
                          <a:effectLst/>
                        </a:rPr>
                      </a:br>
                      <a:r>
                        <a:rPr lang="zh-TW" altLang="en-US" sz="1600" b="0">
                          <a:effectLst/>
                        </a:rPr>
                        <a:t>主要投資標的係動態調整為投資等級債券或非投資等級債券（複合式債券基金）</a:t>
                      </a:r>
                    </a:p>
                  </a:txBody>
                  <a:tcPr marL="9931" marR="9931" marT="9931" marB="9931" anchor="ctr">
                    <a:lnL w="3810" cap="flat" cmpd="sng" algn="ctr">
                      <a:solidFill>
                        <a:srgbClr val="CCCCCC"/>
                      </a:solidFill>
                      <a:prstDash val="solid"/>
                      <a:round/>
                      <a:headEnd type="none" w="med" len="med"/>
                      <a:tailEnd type="none" w="med" len="med"/>
                    </a:lnL>
                    <a:lnR w="3810" cap="flat" cmpd="sng" algn="ctr">
                      <a:solidFill>
                        <a:srgbClr val="CCCCCC"/>
                      </a:solidFill>
                      <a:prstDash val="solid"/>
                      <a:round/>
                      <a:headEnd type="none" w="med" len="med"/>
                      <a:tailEnd type="none" w="med" len="med"/>
                    </a:lnR>
                    <a:lnT w="3810" cap="flat" cmpd="sng" algn="ctr">
                      <a:solidFill>
                        <a:srgbClr val="CCCCCC"/>
                      </a:solidFill>
                      <a:prstDash val="solid"/>
                      <a:round/>
                      <a:headEnd type="none" w="med" len="med"/>
                      <a:tailEnd type="none" w="med" len="med"/>
                    </a:lnT>
                    <a:lnB w="3810" cap="flat" cmpd="sng" algn="ctr">
                      <a:solidFill>
                        <a:srgbClr val="CCCCCC"/>
                      </a:solidFill>
                      <a:prstDash val="solid"/>
                      <a:round/>
                      <a:headEnd type="none" w="med" len="med"/>
                      <a:tailEnd type="none" w="med" len="med"/>
                    </a:lnB>
                    <a:solidFill>
                      <a:srgbClr val="EFEFF0"/>
                    </a:solidFill>
                  </a:tcPr>
                </a:tc>
                <a:tc>
                  <a:txBody>
                    <a:bodyPr/>
                    <a:lstStyle/>
                    <a:p>
                      <a:pPr algn="ctr"/>
                      <a:r>
                        <a:rPr lang="en-US" sz="1600" b="0">
                          <a:effectLst/>
                        </a:rPr>
                        <a:t>RR3</a:t>
                      </a:r>
                    </a:p>
                  </a:txBody>
                  <a:tcPr marL="9931" marR="9931" marT="9931" marB="9931" anchor="ctr">
                    <a:lnL w="3810" cap="flat" cmpd="sng" algn="ctr">
                      <a:solidFill>
                        <a:srgbClr val="CCCCCC"/>
                      </a:solidFill>
                      <a:prstDash val="solid"/>
                      <a:round/>
                      <a:headEnd type="none" w="med" len="med"/>
                      <a:tailEnd type="none" w="med" len="med"/>
                    </a:lnL>
                    <a:lnR>
                      <a:noFill/>
                    </a:lnR>
                    <a:lnT w="3810" cap="flat" cmpd="sng" algn="ctr">
                      <a:solidFill>
                        <a:srgbClr val="CCCCCC"/>
                      </a:solidFill>
                      <a:prstDash val="solid"/>
                      <a:round/>
                      <a:headEnd type="none" w="med" len="med"/>
                      <a:tailEnd type="none" w="med" len="med"/>
                    </a:lnT>
                    <a:lnB w="3810" cap="flat" cmpd="sng" algn="ctr">
                      <a:solidFill>
                        <a:srgbClr val="CCCCCC"/>
                      </a:solidFill>
                      <a:prstDash val="solid"/>
                      <a:round/>
                      <a:headEnd type="none" w="med" len="med"/>
                      <a:tailEnd type="none" w="med" len="med"/>
                    </a:lnB>
                    <a:solidFill>
                      <a:srgbClr val="EFEFF0"/>
                    </a:solidFill>
                  </a:tcPr>
                </a:tc>
              </a:tr>
              <a:tr h="258202">
                <a:tc vMerge="1">
                  <a:txBody>
                    <a:bodyPr/>
                    <a:lstStyle/>
                    <a:p>
                      <a:endParaRPr lang="zh-TW" altLang="en-US"/>
                    </a:p>
                  </a:txBody>
                  <a:tcPr/>
                </a:tc>
                <a:tc rowSpan="3">
                  <a:txBody>
                    <a:bodyPr/>
                    <a:lstStyle/>
                    <a:p>
                      <a:r>
                        <a:rPr lang="zh-TW" altLang="en-US" sz="1600" b="0" dirty="0">
                          <a:effectLst/>
                        </a:rPr>
                        <a:t>區域或單一國家（新興市場、亞洲、大中華、其他）</a:t>
                      </a:r>
                    </a:p>
                  </a:txBody>
                  <a:tcPr marL="9931" marR="9931" marT="9931" marB="9931" anchor="ctr">
                    <a:lnL w="3810" cap="flat" cmpd="sng" algn="ctr">
                      <a:solidFill>
                        <a:srgbClr val="CCCCCC"/>
                      </a:solidFill>
                      <a:prstDash val="solid"/>
                      <a:round/>
                      <a:headEnd type="none" w="med" len="med"/>
                      <a:tailEnd type="none" w="med" len="med"/>
                    </a:lnL>
                    <a:lnR w="3810" cap="flat" cmpd="sng" algn="ctr">
                      <a:solidFill>
                        <a:srgbClr val="CCCCCC"/>
                      </a:solidFill>
                      <a:prstDash val="solid"/>
                      <a:round/>
                      <a:headEnd type="none" w="med" len="med"/>
                      <a:tailEnd type="none" w="med" len="med"/>
                    </a:lnR>
                    <a:lnT w="3810" cap="flat" cmpd="sng" algn="ctr">
                      <a:solidFill>
                        <a:srgbClr val="CCCCCC"/>
                      </a:solidFill>
                      <a:prstDash val="solid"/>
                      <a:round/>
                      <a:headEnd type="none" w="med" len="med"/>
                      <a:tailEnd type="none" w="med" len="med"/>
                    </a:lnT>
                    <a:lnB w="3810" cap="flat" cmpd="sng" algn="ctr">
                      <a:solidFill>
                        <a:srgbClr val="CCCCCC"/>
                      </a:solidFill>
                      <a:prstDash val="solid"/>
                      <a:round/>
                      <a:headEnd type="none" w="med" len="med"/>
                      <a:tailEnd type="none" w="med" len="med"/>
                    </a:lnB>
                    <a:solidFill>
                      <a:srgbClr val="EFEFF0"/>
                    </a:solidFill>
                  </a:tcPr>
                </a:tc>
                <a:tc>
                  <a:txBody>
                    <a:bodyPr/>
                    <a:lstStyle/>
                    <a:p>
                      <a:r>
                        <a:rPr lang="zh-TW" altLang="en-US" sz="1600" b="0">
                          <a:effectLst/>
                        </a:rPr>
                        <a:t>投資等級之債券</a:t>
                      </a:r>
                    </a:p>
                  </a:txBody>
                  <a:tcPr marL="9931" marR="9931" marT="9931" marB="9931" anchor="ctr">
                    <a:lnL w="3810" cap="flat" cmpd="sng" algn="ctr">
                      <a:solidFill>
                        <a:srgbClr val="CCCCCC"/>
                      </a:solidFill>
                      <a:prstDash val="solid"/>
                      <a:round/>
                      <a:headEnd type="none" w="med" len="med"/>
                      <a:tailEnd type="none" w="med" len="med"/>
                    </a:lnL>
                    <a:lnR w="3810" cap="flat" cmpd="sng" algn="ctr">
                      <a:solidFill>
                        <a:srgbClr val="CCCCCC"/>
                      </a:solidFill>
                      <a:prstDash val="solid"/>
                      <a:round/>
                      <a:headEnd type="none" w="med" len="med"/>
                      <a:tailEnd type="none" w="med" len="med"/>
                    </a:lnR>
                    <a:lnT w="3810" cap="flat" cmpd="sng" algn="ctr">
                      <a:solidFill>
                        <a:srgbClr val="CCCCCC"/>
                      </a:solidFill>
                      <a:prstDash val="solid"/>
                      <a:round/>
                      <a:headEnd type="none" w="med" len="med"/>
                      <a:tailEnd type="none" w="med" len="med"/>
                    </a:lnT>
                    <a:lnB w="3810" cap="flat" cmpd="sng" algn="ctr">
                      <a:solidFill>
                        <a:srgbClr val="CCCCCC"/>
                      </a:solidFill>
                      <a:prstDash val="solid"/>
                      <a:round/>
                      <a:headEnd type="none" w="med" len="med"/>
                      <a:tailEnd type="none" w="med" len="med"/>
                    </a:lnB>
                    <a:solidFill>
                      <a:srgbClr val="EFEFF0"/>
                    </a:solidFill>
                  </a:tcPr>
                </a:tc>
                <a:tc>
                  <a:txBody>
                    <a:bodyPr/>
                    <a:lstStyle/>
                    <a:p>
                      <a:pPr algn="ctr"/>
                      <a:r>
                        <a:rPr lang="en-US" sz="1600" b="0">
                          <a:effectLst/>
                        </a:rPr>
                        <a:t>RR2</a:t>
                      </a:r>
                    </a:p>
                  </a:txBody>
                  <a:tcPr marL="9931" marR="9931" marT="9931" marB="9931" anchor="ctr">
                    <a:lnL w="3810" cap="flat" cmpd="sng" algn="ctr">
                      <a:solidFill>
                        <a:srgbClr val="CCCCCC"/>
                      </a:solidFill>
                      <a:prstDash val="solid"/>
                      <a:round/>
                      <a:headEnd type="none" w="med" len="med"/>
                      <a:tailEnd type="none" w="med" len="med"/>
                    </a:lnL>
                    <a:lnR>
                      <a:noFill/>
                    </a:lnR>
                    <a:lnT w="3810" cap="flat" cmpd="sng" algn="ctr">
                      <a:solidFill>
                        <a:srgbClr val="CCCCCC"/>
                      </a:solidFill>
                      <a:prstDash val="solid"/>
                      <a:round/>
                      <a:headEnd type="none" w="med" len="med"/>
                      <a:tailEnd type="none" w="med" len="med"/>
                    </a:lnT>
                    <a:lnB w="3810" cap="flat" cmpd="sng" algn="ctr">
                      <a:solidFill>
                        <a:srgbClr val="CCCCCC"/>
                      </a:solidFill>
                      <a:prstDash val="solid"/>
                      <a:round/>
                      <a:headEnd type="none" w="med" len="med"/>
                      <a:tailEnd type="none" w="med" len="med"/>
                    </a:lnB>
                    <a:solidFill>
                      <a:srgbClr val="EFEFF0"/>
                    </a:solidFill>
                  </a:tcPr>
                </a:tc>
              </a:tr>
              <a:tr h="1211564">
                <a:tc vMerge="1">
                  <a:txBody>
                    <a:bodyPr/>
                    <a:lstStyle/>
                    <a:p>
                      <a:endParaRPr lang="zh-TW" altLang="en-US"/>
                    </a:p>
                  </a:txBody>
                  <a:tcPr/>
                </a:tc>
                <a:tc vMerge="1">
                  <a:txBody>
                    <a:bodyPr/>
                    <a:lstStyle/>
                    <a:p>
                      <a:endParaRPr lang="zh-TW" altLang="en-US"/>
                    </a:p>
                  </a:txBody>
                  <a:tcPr/>
                </a:tc>
                <a:tc>
                  <a:txBody>
                    <a:bodyPr/>
                    <a:lstStyle/>
                    <a:p>
                      <a:r>
                        <a:rPr lang="zh-TW" altLang="en-US" sz="1600" b="0">
                          <a:effectLst/>
                        </a:rPr>
                        <a:t>主要投資標的係動態調整為投資等級債券或非投資等級債券（複合式債券基金）</a:t>
                      </a:r>
                    </a:p>
                  </a:txBody>
                  <a:tcPr marL="9931" marR="9931" marT="9931" marB="9931" anchor="ctr">
                    <a:lnL w="3810" cap="flat" cmpd="sng" algn="ctr">
                      <a:solidFill>
                        <a:srgbClr val="CCCCCC"/>
                      </a:solidFill>
                      <a:prstDash val="solid"/>
                      <a:round/>
                      <a:headEnd type="none" w="med" len="med"/>
                      <a:tailEnd type="none" w="med" len="med"/>
                    </a:lnL>
                    <a:lnR w="3810" cap="flat" cmpd="sng" algn="ctr">
                      <a:solidFill>
                        <a:srgbClr val="CCCCCC"/>
                      </a:solidFill>
                      <a:prstDash val="solid"/>
                      <a:round/>
                      <a:headEnd type="none" w="med" len="med"/>
                      <a:tailEnd type="none" w="med" len="med"/>
                    </a:lnR>
                    <a:lnT w="3810" cap="flat" cmpd="sng" algn="ctr">
                      <a:solidFill>
                        <a:srgbClr val="CCCCCC"/>
                      </a:solidFill>
                      <a:prstDash val="solid"/>
                      <a:round/>
                      <a:headEnd type="none" w="med" len="med"/>
                      <a:tailEnd type="none" w="med" len="med"/>
                    </a:lnT>
                    <a:lnB w="3810" cap="flat" cmpd="sng" algn="ctr">
                      <a:solidFill>
                        <a:srgbClr val="CCCCCC"/>
                      </a:solidFill>
                      <a:prstDash val="solid"/>
                      <a:round/>
                      <a:headEnd type="none" w="med" len="med"/>
                      <a:tailEnd type="none" w="med" len="med"/>
                    </a:lnB>
                    <a:solidFill>
                      <a:srgbClr val="EFEFF0"/>
                    </a:solidFill>
                  </a:tcPr>
                </a:tc>
                <a:tc>
                  <a:txBody>
                    <a:bodyPr/>
                    <a:lstStyle/>
                    <a:p>
                      <a:pPr algn="ctr"/>
                      <a:r>
                        <a:rPr lang="en-US" sz="1600" b="0">
                          <a:effectLst/>
                        </a:rPr>
                        <a:t>RR3</a:t>
                      </a:r>
                    </a:p>
                  </a:txBody>
                  <a:tcPr marL="9931" marR="9931" marT="9931" marB="9931" anchor="ctr">
                    <a:lnL w="3810" cap="flat" cmpd="sng" algn="ctr">
                      <a:solidFill>
                        <a:srgbClr val="CCCCCC"/>
                      </a:solidFill>
                      <a:prstDash val="solid"/>
                      <a:round/>
                      <a:headEnd type="none" w="med" len="med"/>
                      <a:tailEnd type="none" w="med" len="med"/>
                    </a:lnL>
                    <a:lnR>
                      <a:noFill/>
                    </a:lnR>
                    <a:lnT w="3810" cap="flat" cmpd="sng" algn="ctr">
                      <a:solidFill>
                        <a:srgbClr val="CCCCCC"/>
                      </a:solidFill>
                      <a:prstDash val="solid"/>
                      <a:round/>
                      <a:headEnd type="none" w="med" len="med"/>
                      <a:tailEnd type="none" w="med" len="med"/>
                    </a:lnT>
                    <a:lnB w="3810" cap="flat" cmpd="sng" algn="ctr">
                      <a:solidFill>
                        <a:srgbClr val="CCCCCC"/>
                      </a:solidFill>
                      <a:prstDash val="solid"/>
                      <a:round/>
                      <a:headEnd type="none" w="med" len="med"/>
                      <a:tailEnd type="none" w="med" len="med"/>
                    </a:lnB>
                    <a:solidFill>
                      <a:srgbClr val="EFEFF0"/>
                    </a:solidFill>
                  </a:tcPr>
                </a:tc>
              </a:tr>
              <a:tr h="734883">
                <a:tc vMerge="1">
                  <a:txBody>
                    <a:bodyPr/>
                    <a:lstStyle/>
                    <a:p>
                      <a:endParaRPr lang="zh-TW" altLang="en-US"/>
                    </a:p>
                  </a:txBody>
                  <a:tcPr/>
                </a:tc>
                <a:tc vMerge="1">
                  <a:txBody>
                    <a:bodyPr/>
                    <a:lstStyle/>
                    <a:p>
                      <a:endParaRPr lang="zh-TW" altLang="en-US"/>
                    </a:p>
                  </a:txBody>
                  <a:tcPr/>
                </a:tc>
                <a:tc>
                  <a:txBody>
                    <a:bodyPr/>
                    <a:lstStyle/>
                    <a:p>
                      <a:r>
                        <a:rPr lang="zh-TW" altLang="en-US" sz="1600" b="0">
                          <a:effectLst/>
                        </a:rPr>
                        <a:t>高收益債券（非投資等級之債券）</a:t>
                      </a:r>
                      <a:br>
                        <a:rPr lang="zh-TW" altLang="en-US" sz="1600" b="0">
                          <a:effectLst/>
                        </a:rPr>
                      </a:br>
                      <a:r>
                        <a:rPr lang="zh-TW" altLang="en-US" sz="1600" b="0">
                          <a:effectLst/>
                        </a:rPr>
                        <a:t>可轉換債券</a:t>
                      </a:r>
                    </a:p>
                  </a:txBody>
                  <a:tcPr marL="9931" marR="9931" marT="9931" marB="9931" anchor="ctr">
                    <a:lnL w="3810" cap="flat" cmpd="sng" algn="ctr">
                      <a:solidFill>
                        <a:srgbClr val="CCCCCC"/>
                      </a:solidFill>
                      <a:prstDash val="solid"/>
                      <a:round/>
                      <a:headEnd type="none" w="med" len="med"/>
                      <a:tailEnd type="none" w="med" len="med"/>
                    </a:lnL>
                    <a:lnR w="3810" cap="flat" cmpd="sng" algn="ctr">
                      <a:solidFill>
                        <a:srgbClr val="CCCCCC"/>
                      </a:solidFill>
                      <a:prstDash val="solid"/>
                      <a:round/>
                      <a:headEnd type="none" w="med" len="med"/>
                      <a:tailEnd type="none" w="med" len="med"/>
                    </a:lnR>
                    <a:lnT w="3810" cap="flat" cmpd="sng" algn="ctr">
                      <a:solidFill>
                        <a:srgbClr val="CCCCCC"/>
                      </a:solidFill>
                      <a:prstDash val="solid"/>
                      <a:round/>
                      <a:headEnd type="none" w="med" len="med"/>
                      <a:tailEnd type="none" w="med" len="med"/>
                    </a:lnT>
                    <a:lnB w="3810" cap="flat" cmpd="sng" algn="ctr">
                      <a:solidFill>
                        <a:srgbClr val="CCCCCC"/>
                      </a:solidFill>
                      <a:prstDash val="solid"/>
                      <a:round/>
                      <a:headEnd type="none" w="med" len="med"/>
                      <a:tailEnd type="none" w="med" len="med"/>
                    </a:lnB>
                    <a:solidFill>
                      <a:srgbClr val="EFEFF0"/>
                    </a:solidFill>
                  </a:tcPr>
                </a:tc>
                <a:tc>
                  <a:txBody>
                    <a:bodyPr/>
                    <a:lstStyle/>
                    <a:p>
                      <a:pPr algn="ctr"/>
                      <a:r>
                        <a:rPr lang="en-US" sz="1600" b="0" dirty="0">
                          <a:effectLst/>
                        </a:rPr>
                        <a:t>RR4</a:t>
                      </a:r>
                    </a:p>
                  </a:txBody>
                  <a:tcPr marL="9931" marR="9931" marT="9931" marB="9931" anchor="ctr">
                    <a:lnL w="3810" cap="flat" cmpd="sng" algn="ctr">
                      <a:solidFill>
                        <a:srgbClr val="CCCCCC"/>
                      </a:solidFill>
                      <a:prstDash val="solid"/>
                      <a:round/>
                      <a:headEnd type="none" w="med" len="med"/>
                      <a:tailEnd type="none" w="med" len="med"/>
                    </a:lnL>
                    <a:lnR>
                      <a:noFill/>
                    </a:lnR>
                    <a:lnT w="3810" cap="flat" cmpd="sng" algn="ctr">
                      <a:solidFill>
                        <a:srgbClr val="CCCCCC"/>
                      </a:solidFill>
                      <a:prstDash val="solid"/>
                      <a:round/>
                      <a:headEnd type="none" w="med" len="med"/>
                      <a:tailEnd type="none" w="med" len="med"/>
                    </a:lnT>
                    <a:lnB w="3810" cap="flat" cmpd="sng" algn="ctr">
                      <a:solidFill>
                        <a:srgbClr val="CCCCCC"/>
                      </a:solidFill>
                      <a:prstDash val="solid"/>
                      <a:round/>
                      <a:headEnd type="none" w="med" len="med"/>
                      <a:tailEnd type="none" w="med" len="med"/>
                    </a:lnB>
                    <a:solidFill>
                      <a:srgbClr val="EFEFF0"/>
                    </a:solidFill>
                  </a:tcPr>
                </a:tc>
              </a:tr>
            </a:tbl>
          </a:graphicData>
        </a:graphic>
      </p:graphicFrame>
    </p:spTree>
    <p:extLst>
      <p:ext uri="{BB962C8B-B14F-4D97-AF65-F5344CB8AC3E}">
        <p14:creationId xmlns:p14="http://schemas.microsoft.com/office/powerpoint/2010/main" val="40070564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404664"/>
            <a:ext cx="8229600" cy="492664"/>
          </a:xfrm>
        </p:spPr>
        <p:txBody>
          <a:bodyPr>
            <a:normAutofit fontScale="90000"/>
          </a:bodyPr>
          <a:lstStyle/>
          <a:p>
            <a:pPr algn="ctr"/>
            <a:r>
              <a:rPr lang="zh-TW" altLang="en-US" dirty="0" smtClean="0"/>
              <a:t>債券型基金注意事項</a:t>
            </a:r>
            <a:endParaRPr lang="zh-TW" altLang="en-US" dirty="0"/>
          </a:p>
        </p:txBody>
      </p:sp>
      <p:sp>
        <p:nvSpPr>
          <p:cNvPr id="3" name="內容版面配置區 2"/>
          <p:cNvSpPr>
            <a:spLocks noGrp="1"/>
          </p:cNvSpPr>
          <p:nvPr>
            <p:ph idx="1"/>
          </p:nvPr>
        </p:nvSpPr>
        <p:spPr>
          <a:xfrm>
            <a:off x="457200" y="980728"/>
            <a:ext cx="8229600" cy="5544616"/>
          </a:xfrm>
        </p:spPr>
        <p:txBody>
          <a:bodyPr>
            <a:normAutofit fontScale="77500" lnSpcReduction="20000"/>
          </a:bodyPr>
          <a:lstStyle/>
          <a:p>
            <a:r>
              <a:rPr lang="zh-TW" altLang="en-US" sz="2400" dirty="0" smtClean="0"/>
              <a:t>參考網站</a:t>
            </a:r>
            <a:r>
              <a:rPr lang="en-US" altLang="zh-TW" sz="2400" b="1" dirty="0" smtClean="0"/>
              <a:t>:</a:t>
            </a:r>
            <a:r>
              <a:rPr lang="zh-TW" altLang="en-US" sz="2400" b="1" dirty="0" smtClean="0"/>
              <a:t> </a:t>
            </a:r>
            <a:r>
              <a:rPr lang="en-US" altLang="zh-TW" sz="2400" b="1" dirty="0" smtClean="0">
                <a:hlinkClick r:id="rId2"/>
              </a:rPr>
              <a:t>http://www.moneydj.com/funddj/yp/yp012001.djhtm?a=ALZ60</a:t>
            </a:r>
            <a:endParaRPr lang="en-US" altLang="zh-TW" sz="2400" dirty="0" smtClean="0"/>
          </a:p>
          <a:p>
            <a:r>
              <a:rPr lang="zh-TW" altLang="en-US" sz="2400" dirty="0" smtClean="0"/>
              <a:t>基金與經理人的知名度</a:t>
            </a:r>
            <a:r>
              <a:rPr lang="zh-TW" altLang="en-US" sz="2400" dirty="0" smtClean="0">
                <a:latin typeface="新細明體"/>
                <a:ea typeface="新細明體"/>
              </a:rPr>
              <a:t>：例如</a:t>
            </a:r>
            <a:r>
              <a:rPr lang="en-US" altLang="zh-TW" sz="2400" dirty="0" smtClean="0">
                <a:latin typeface="新細明體"/>
                <a:ea typeface="新細明體"/>
              </a:rPr>
              <a:t>:</a:t>
            </a:r>
            <a:r>
              <a:rPr lang="zh-TW" altLang="en-US" sz="2400" dirty="0" smtClean="0">
                <a:latin typeface="新細明體"/>
                <a:ea typeface="新細明體"/>
              </a:rPr>
              <a:t> 聯博、富蘭克林、富達</a:t>
            </a:r>
            <a:endParaRPr lang="en-US" altLang="zh-TW" sz="2400" dirty="0" smtClean="0">
              <a:latin typeface="新細明體"/>
              <a:ea typeface="新細明體"/>
            </a:endParaRPr>
          </a:p>
          <a:p>
            <a:r>
              <a:rPr lang="zh-TW" altLang="en-US" sz="2400" dirty="0" smtClean="0">
                <a:latin typeface="新細明體"/>
                <a:ea typeface="新細明體"/>
              </a:rPr>
              <a:t>交易成本：手續費 </a:t>
            </a:r>
            <a:r>
              <a:rPr lang="en-US" altLang="zh-TW" sz="2400" dirty="0" smtClean="0">
                <a:latin typeface="新細明體"/>
                <a:ea typeface="新細明體"/>
              </a:rPr>
              <a:t>(</a:t>
            </a:r>
            <a:r>
              <a:rPr lang="zh-TW" altLang="en-US" sz="2400" dirty="0" smtClean="0">
                <a:latin typeface="新細明體"/>
                <a:ea typeface="新細明體"/>
              </a:rPr>
              <a:t>一般為</a:t>
            </a:r>
            <a:r>
              <a:rPr lang="en-US" altLang="zh-TW" sz="2400" dirty="0" smtClean="0">
                <a:latin typeface="新細明體"/>
                <a:ea typeface="新細明體"/>
              </a:rPr>
              <a:t>1.5</a:t>
            </a:r>
            <a:r>
              <a:rPr lang="en-US" altLang="zh-TW" sz="2400" dirty="0" smtClean="0">
                <a:latin typeface="新細明體"/>
                <a:ea typeface="新細明體"/>
              </a:rPr>
              <a:t>%-2%)</a:t>
            </a:r>
            <a:endParaRPr lang="en-US" altLang="zh-TW" sz="2400" dirty="0" smtClean="0">
              <a:latin typeface="新細明體"/>
              <a:ea typeface="新細明體"/>
            </a:endParaRPr>
          </a:p>
          <a:p>
            <a:r>
              <a:rPr lang="zh-TW" altLang="en-US" sz="2400" dirty="0" smtClean="0">
                <a:latin typeface="新細明體"/>
                <a:ea typeface="新細明體"/>
              </a:rPr>
              <a:t>                   每年支付的保管費</a:t>
            </a:r>
            <a:r>
              <a:rPr lang="zh-TW" altLang="en-US" sz="2400" dirty="0" smtClean="0">
                <a:latin typeface="新細明體"/>
              </a:rPr>
              <a:t>、經理費、銷售費</a:t>
            </a:r>
            <a:endParaRPr lang="en-US" altLang="zh-TW" sz="2400" dirty="0" smtClean="0">
              <a:latin typeface="新細明體"/>
            </a:endParaRPr>
          </a:p>
          <a:p>
            <a:r>
              <a:rPr lang="zh-TW" altLang="en-US" sz="2400" dirty="0" smtClean="0">
                <a:latin typeface="新細明體"/>
              </a:rPr>
              <a:t>技術面</a:t>
            </a:r>
            <a:r>
              <a:rPr lang="en-US" altLang="zh-TW" sz="2400" dirty="0" smtClean="0">
                <a:latin typeface="新細明體"/>
              </a:rPr>
              <a:t>:</a:t>
            </a:r>
            <a:r>
              <a:rPr lang="zh-TW" altLang="en-US" sz="2400" dirty="0" smtClean="0">
                <a:latin typeface="新細明體"/>
              </a:rPr>
              <a:t> 過去</a:t>
            </a:r>
            <a:r>
              <a:rPr lang="zh-TW" altLang="en-US" sz="2400" dirty="0">
                <a:latin typeface="新細明體"/>
              </a:rPr>
              <a:t>表現</a:t>
            </a:r>
            <a:r>
              <a:rPr lang="zh-TW" altLang="en-US" sz="2400" dirty="0" smtClean="0">
                <a:latin typeface="新細明體"/>
              </a:rPr>
              <a:t>績效 </a:t>
            </a:r>
            <a:r>
              <a:rPr lang="en-US" altLang="zh-TW" sz="2400" dirty="0" smtClean="0">
                <a:latin typeface="新細明體"/>
              </a:rPr>
              <a:t>(</a:t>
            </a:r>
            <a:r>
              <a:rPr lang="zh-TW" altLang="en-US" sz="2400" dirty="0" smtClean="0">
                <a:latin typeface="新細明體"/>
              </a:rPr>
              <a:t>例如</a:t>
            </a:r>
            <a:r>
              <a:rPr lang="en-US" altLang="zh-TW" sz="2400" dirty="0" smtClean="0">
                <a:latin typeface="新細明體"/>
              </a:rPr>
              <a:t>:</a:t>
            </a:r>
            <a:r>
              <a:rPr lang="zh-TW" altLang="en-US" sz="2400" dirty="0" smtClean="0"/>
              <a:t>四四三三法則</a:t>
            </a:r>
            <a:r>
              <a:rPr lang="en-US" altLang="zh-TW" sz="2400" dirty="0" smtClean="0">
                <a:latin typeface="新細明體"/>
              </a:rPr>
              <a:t>)</a:t>
            </a:r>
            <a:endParaRPr lang="en-US" altLang="zh-TW" sz="2400" dirty="0" smtClean="0">
              <a:latin typeface="新細明體"/>
            </a:endParaRPr>
          </a:p>
          <a:p>
            <a:pPr lvl="1"/>
            <a:r>
              <a:rPr lang="zh-TW" altLang="en-US" sz="2200" b="1" dirty="0" smtClean="0"/>
              <a:t>四四三三法則是台大財務金融所教授邱顯比、李存修建議用來挑選優質基金的法則，</a:t>
            </a:r>
          </a:p>
          <a:p>
            <a:pPr lvl="1"/>
            <a:r>
              <a:rPr lang="en-US" altLang="zh-TW" sz="2200" dirty="0" smtClean="0"/>
              <a:t>『</a:t>
            </a:r>
            <a:r>
              <a:rPr lang="zh-TW" altLang="en-US" sz="2200" dirty="0" smtClean="0"/>
              <a:t>四</a:t>
            </a:r>
            <a:r>
              <a:rPr lang="en-US" altLang="zh-TW" sz="2200" dirty="0" smtClean="0"/>
              <a:t>』</a:t>
            </a:r>
            <a:r>
              <a:rPr lang="zh-TW" altLang="en-US" sz="2200" dirty="0" smtClean="0"/>
              <a:t>：</a:t>
            </a:r>
            <a:r>
              <a:rPr lang="en-US" altLang="zh-TW" sz="2200" dirty="0" smtClean="0"/>
              <a:t>1</a:t>
            </a:r>
            <a:r>
              <a:rPr lang="zh-TW" altLang="en-US" sz="2200" dirty="0" smtClean="0"/>
              <a:t>年期基金績效排名在同類型基金前四分之一</a:t>
            </a:r>
          </a:p>
          <a:p>
            <a:pPr lvl="1"/>
            <a:r>
              <a:rPr lang="en-US" altLang="zh-TW" sz="2200" dirty="0" smtClean="0"/>
              <a:t>『</a:t>
            </a:r>
            <a:r>
              <a:rPr lang="zh-TW" altLang="en-US" sz="2200" dirty="0" smtClean="0"/>
              <a:t>四</a:t>
            </a:r>
            <a:r>
              <a:rPr lang="en-US" altLang="zh-TW" sz="2200" dirty="0" smtClean="0"/>
              <a:t>』</a:t>
            </a:r>
            <a:r>
              <a:rPr lang="zh-TW" altLang="en-US" sz="2200" dirty="0" smtClean="0"/>
              <a:t>：</a:t>
            </a:r>
            <a:r>
              <a:rPr lang="en-US" altLang="zh-TW" sz="2200" dirty="0" smtClean="0"/>
              <a:t>2</a:t>
            </a:r>
            <a:r>
              <a:rPr lang="zh-TW" altLang="en-US" sz="2200" dirty="0" smtClean="0"/>
              <a:t>年、</a:t>
            </a:r>
            <a:r>
              <a:rPr lang="en-US" altLang="zh-TW" sz="2200" dirty="0" smtClean="0"/>
              <a:t>3</a:t>
            </a:r>
            <a:r>
              <a:rPr lang="zh-TW" altLang="en-US" sz="2200" dirty="0" smtClean="0"/>
              <a:t>年、</a:t>
            </a:r>
            <a:r>
              <a:rPr lang="en-US" altLang="zh-TW" sz="2200" dirty="0" smtClean="0"/>
              <a:t>5</a:t>
            </a:r>
            <a:r>
              <a:rPr lang="zh-TW" altLang="en-US" sz="2200" dirty="0" smtClean="0"/>
              <a:t>年、今年以來基金績效在同類型基金前四分之一</a:t>
            </a:r>
          </a:p>
          <a:p>
            <a:pPr lvl="1"/>
            <a:r>
              <a:rPr lang="en-US" altLang="zh-TW" sz="2200" dirty="0" smtClean="0"/>
              <a:t>『</a:t>
            </a:r>
            <a:r>
              <a:rPr lang="zh-TW" altLang="en-US" sz="2200" dirty="0" smtClean="0"/>
              <a:t>三</a:t>
            </a:r>
            <a:r>
              <a:rPr lang="en-US" altLang="zh-TW" sz="2200" dirty="0" smtClean="0"/>
              <a:t>』</a:t>
            </a:r>
            <a:r>
              <a:rPr lang="zh-TW" altLang="en-US" sz="2200" dirty="0" smtClean="0"/>
              <a:t>：</a:t>
            </a:r>
            <a:r>
              <a:rPr lang="en-US" altLang="zh-TW" sz="2200" dirty="0" smtClean="0"/>
              <a:t>6</a:t>
            </a:r>
            <a:r>
              <a:rPr lang="zh-TW" altLang="en-US" sz="2200" dirty="0" smtClean="0"/>
              <a:t>個月基金績效排名在同類型基金前三分之一</a:t>
            </a:r>
          </a:p>
          <a:p>
            <a:pPr lvl="1"/>
            <a:r>
              <a:rPr lang="en-US" altLang="zh-TW" sz="2200" dirty="0" smtClean="0"/>
              <a:t>『</a:t>
            </a:r>
            <a:r>
              <a:rPr lang="zh-TW" altLang="en-US" sz="2200" dirty="0" smtClean="0"/>
              <a:t>三</a:t>
            </a:r>
            <a:r>
              <a:rPr lang="en-US" altLang="zh-TW" sz="2200" dirty="0" smtClean="0"/>
              <a:t>』</a:t>
            </a:r>
            <a:r>
              <a:rPr lang="zh-TW" altLang="en-US" sz="2200" dirty="0" smtClean="0"/>
              <a:t>：</a:t>
            </a:r>
            <a:r>
              <a:rPr lang="en-US" altLang="zh-TW" sz="2200" dirty="0" smtClean="0"/>
              <a:t>3</a:t>
            </a:r>
            <a:r>
              <a:rPr lang="zh-TW" altLang="en-US" sz="2200" dirty="0" smtClean="0"/>
              <a:t>個月基金績效排名在同類型基金前三分之一</a:t>
            </a:r>
          </a:p>
          <a:p>
            <a:r>
              <a:rPr lang="zh-TW" altLang="en-US" sz="2400" dirty="0" smtClean="0">
                <a:latin typeface="新細明體"/>
              </a:rPr>
              <a:t>基金排名</a:t>
            </a:r>
            <a:endParaRPr lang="en-US" altLang="zh-TW" sz="2400" dirty="0" smtClean="0">
              <a:latin typeface="新細明體"/>
            </a:endParaRPr>
          </a:p>
          <a:p>
            <a:r>
              <a:rPr lang="zh-TW" altLang="en-US" sz="2400" dirty="0">
                <a:latin typeface="新細明體"/>
              </a:rPr>
              <a:t>基本</a:t>
            </a:r>
            <a:r>
              <a:rPr lang="zh-TW" altLang="en-US" sz="2400" dirty="0" smtClean="0">
                <a:latin typeface="新細明體"/>
              </a:rPr>
              <a:t>面</a:t>
            </a:r>
            <a:r>
              <a:rPr lang="en-US" altLang="zh-TW" sz="2400" dirty="0" smtClean="0">
                <a:latin typeface="新細明體"/>
              </a:rPr>
              <a:t>:</a:t>
            </a:r>
            <a:r>
              <a:rPr lang="zh-TW" altLang="en-US" sz="2400" dirty="0" smtClean="0">
                <a:latin typeface="新細明體"/>
              </a:rPr>
              <a:t> 基金的持股債券本質</a:t>
            </a:r>
            <a:r>
              <a:rPr lang="en-US" altLang="zh-TW" sz="2400" dirty="0" smtClean="0">
                <a:latin typeface="新細明體"/>
              </a:rPr>
              <a:t>(</a:t>
            </a:r>
            <a:r>
              <a:rPr lang="zh-TW" altLang="en-US" sz="2400" dirty="0" smtClean="0">
                <a:latin typeface="新細明體"/>
              </a:rPr>
              <a:t>違約率</a:t>
            </a:r>
            <a:r>
              <a:rPr lang="zh-TW" altLang="en-US" sz="2400" dirty="0" smtClean="0">
                <a:latin typeface="新細明體"/>
                <a:ea typeface="新細明體"/>
              </a:rPr>
              <a:t>、國家體質</a:t>
            </a:r>
            <a:r>
              <a:rPr lang="en-US" altLang="zh-TW" sz="2400" dirty="0" smtClean="0">
                <a:latin typeface="新細明體"/>
              </a:rPr>
              <a:t>)</a:t>
            </a:r>
          </a:p>
          <a:p>
            <a:r>
              <a:rPr lang="zh-TW" altLang="en-US" sz="2400" dirty="0" smtClean="0">
                <a:latin typeface="新細明體"/>
              </a:rPr>
              <a:t>基金風險：債券型基金一般為</a:t>
            </a:r>
            <a:r>
              <a:rPr lang="en-US" altLang="zh-TW" sz="2400" dirty="0" smtClean="0">
                <a:latin typeface="新細明體"/>
              </a:rPr>
              <a:t>RR2-RR4</a:t>
            </a:r>
            <a:endParaRPr lang="en-US" altLang="zh-TW" sz="2400" dirty="0" smtClean="0">
              <a:latin typeface="新細明體"/>
            </a:endParaRPr>
          </a:p>
          <a:p>
            <a:pPr lvl="1"/>
            <a:r>
              <a:rPr lang="zh-TW" altLang="en-US" dirty="0" smtClean="0">
                <a:latin typeface="新細明體"/>
              </a:rPr>
              <a:t>可看過去績效的標準差</a:t>
            </a:r>
            <a:r>
              <a:rPr lang="en-US" altLang="zh-TW" dirty="0" smtClean="0">
                <a:latin typeface="新細明體"/>
              </a:rPr>
              <a:t>,</a:t>
            </a:r>
            <a:r>
              <a:rPr lang="zh-TW" altLang="en-US" dirty="0" smtClean="0">
                <a:latin typeface="新細明體"/>
              </a:rPr>
              <a:t>標準差越小表示風險越</a:t>
            </a:r>
            <a:r>
              <a:rPr lang="zh-TW" altLang="en-US" dirty="0" smtClean="0">
                <a:latin typeface="新細明體"/>
              </a:rPr>
              <a:t>低</a:t>
            </a:r>
            <a:endParaRPr lang="en-US" altLang="zh-TW" dirty="0" smtClean="0">
              <a:latin typeface="新細明體"/>
            </a:endParaRPr>
          </a:p>
          <a:p>
            <a:r>
              <a:rPr lang="zh-TW" altLang="en-US" dirty="0">
                <a:latin typeface="新細明體"/>
              </a:rPr>
              <a:t>配息</a:t>
            </a:r>
            <a:r>
              <a:rPr lang="zh-TW" altLang="en-US" dirty="0" smtClean="0">
                <a:latin typeface="新細明體"/>
              </a:rPr>
              <a:t>方式</a:t>
            </a:r>
            <a:r>
              <a:rPr lang="en-US" altLang="zh-TW" dirty="0" smtClean="0">
                <a:latin typeface="新細明體"/>
              </a:rPr>
              <a:t>:</a:t>
            </a:r>
            <a:r>
              <a:rPr lang="zh-TW" altLang="en-US" dirty="0" smtClean="0">
                <a:latin typeface="新細明體"/>
              </a:rPr>
              <a:t> 配息</a:t>
            </a:r>
            <a:r>
              <a:rPr lang="zh-TW" altLang="en-US" dirty="0">
                <a:latin typeface="新細明體"/>
              </a:rPr>
              <a:t>來源可能為本金</a:t>
            </a:r>
            <a:endParaRPr lang="en-US" altLang="zh-TW" dirty="0">
              <a:latin typeface="新細明體"/>
            </a:endParaRPr>
          </a:p>
          <a:p>
            <a:r>
              <a:rPr lang="zh-TW" altLang="en-US" dirty="0">
                <a:latin typeface="新細明體"/>
              </a:rPr>
              <a:t>債券基金報酬</a:t>
            </a:r>
            <a:r>
              <a:rPr lang="en-US" altLang="zh-TW" dirty="0">
                <a:latin typeface="新細明體"/>
              </a:rPr>
              <a:t>:</a:t>
            </a:r>
            <a:r>
              <a:rPr lang="zh-TW" altLang="en-US" dirty="0">
                <a:latin typeface="新細明體"/>
              </a:rPr>
              <a:t> 淨值報酬、配息報酬</a:t>
            </a:r>
            <a:r>
              <a:rPr lang="zh-TW" altLang="en-US" sz="2400" dirty="0" smtClean="0">
                <a:latin typeface="新細明體"/>
              </a:rPr>
              <a:t>、匯率報酬</a:t>
            </a:r>
            <a:endParaRPr lang="en-US" altLang="zh-TW" sz="2400" dirty="0" smtClean="0">
              <a:latin typeface="新細明體"/>
            </a:endParaRPr>
          </a:p>
          <a:p>
            <a:r>
              <a:rPr lang="zh-TW" altLang="en-US" sz="2400" dirty="0" smtClean="0"/>
              <a:t>淨值報酬</a:t>
            </a:r>
            <a:r>
              <a:rPr lang="en-US" altLang="zh-TW" sz="2400" dirty="0" smtClean="0">
                <a:latin typeface="新細明體"/>
              </a:rPr>
              <a:t>vs.</a:t>
            </a:r>
            <a:r>
              <a:rPr lang="zh-TW" altLang="en-US" sz="2400" dirty="0" smtClean="0">
                <a:latin typeface="新細明體"/>
              </a:rPr>
              <a:t>配息報酬</a:t>
            </a:r>
            <a:r>
              <a:rPr lang="zh-TW" altLang="en-US" sz="2400" dirty="0">
                <a:latin typeface="新細明體"/>
              </a:rPr>
              <a:t>哪個較</a:t>
            </a:r>
            <a:r>
              <a:rPr lang="zh-TW" altLang="en-US" sz="2400" dirty="0" smtClean="0">
                <a:latin typeface="新細明體"/>
              </a:rPr>
              <a:t>重要</a:t>
            </a:r>
            <a:r>
              <a:rPr lang="en-US" altLang="zh-TW" sz="2400" dirty="0" smtClean="0">
                <a:latin typeface="新細明體"/>
              </a:rPr>
              <a:t>?</a:t>
            </a:r>
            <a:endParaRPr lang="en-US" altLang="zh-TW" sz="2400" dirty="0" smtClean="0"/>
          </a:p>
          <a:p>
            <a:endParaRPr lang="zh-TW" altLang="en-US" sz="2400" dirty="0"/>
          </a:p>
        </p:txBody>
      </p:sp>
    </p:spTree>
    <p:extLst>
      <p:ext uri="{BB962C8B-B14F-4D97-AF65-F5344CB8AC3E}">
        <p14:creationId xmlns:p14="http://schemas.microsoft.com/office/powerpoint/2010/main" val="6727784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479211042"/>
              </p:ext>
            </p:extLst>
          </p:nvPr>
        </p:nvGraphicFramePr>
        <p:xfrm>
          <a:off x="251520" y="72021"/>
          <a:ext cx="8712968" cy="6741396"/>
        </p:xfrm>
        <a:graphic>
          <a:graphicData uri="http://schemas.openxmlformats.org/drawingml/2006/table">
            <a:tbl>
              <a:tblPr/>
              <a:tblGrid>
                <a:gridCol w="1340456"/>
                <a:gridCol w="2513356"/>
                <a:gridCol w="586451"/>
                <a:gridCol w="1005341"/>
                <a:gridCol w="3267364"/>
              </a:tblGrid>
              <a:tr h="438489">
                <a:tc>
                  <a:txBody>
                    <a:bodyPr/>
                    <a:lstStyle/>
                    <a:p>
                      <a:pPr algn="ctr" fontAlgn="ctr"/>
                      <a:r>
                        <a:rPr lang="zh-TW" altLang="en-US" sz="1500" b="0" dirty="0">
                          <a:effectLst/>
                        </a:rPr>
                        <a:t>基金名稱</a:t>
                      </a:r>
                    </a:p>
                  </a:txBody>
                  <a:tcPr marL="1789" marR="0" marT="1789" marB="596" anchor="ctr">
                    <a:lnL>
                      <a:noFill/>
                    </a:lnL>
                    <a:lnR w="3810" cap="flat" cmpd="sng" algn="ctr">
                      <a:solidFill>
                        <a:srgbClr val="C9CACA"/>
                      </a:solidFill>
                      <a:prstDash val="solid"/>
                      <a:round/>
                      <a:headEnd type="none" w="med" len="med"/>
                      <a:tailEnd type="none" w="med" len="med"/>
                    </a:lnR>
                    <a:lnT>
                      <a:noFill/>
                    </a:lnT>
                    <a:lnB w="3810" cap="flat" cmpd="sng" algn="ctr">
                      <a:solidFill>
                        <a:srgbClr val="C9CACA"/>
                      </a:solidFill>
                      <a:prstDash val="solid"/>
                      <a:round/>
                      <a:headEnd type="none" w="med" len="med"/>
                      <a:tailEnd type="none" w="med" len="med"/>
                    </a:lnB>
                    <a:solidFill>
                      <a:srgbClr val="F2EECC"/>
                    </a:solidFill>
                  </a:tcPr>
                </a:tc>
                <a:tc gridSpan="4">
                  <a:txBody>
                    <a:bodyPr/>
                    <a:lstStyle/>
                    <a:p>
                      <a:pPr algn="l"/>
                      <a:r>
                        <a:rPr lang="zh-TW" altLang="en-US" sz="1500" b="1" dirty="0">
                          <a:effectLst/>
                        </a:rPr>
                        <a:t>聯博</a:t>
                      </a:r>
                      <a:r>
                        <a:rPr lang="en-US" altLang="zh-TW" sz="1500" b="1" dirty="0">
                          <a:effectLst/>
                        </a:rPr>
                        <a:t>-</a:t>
                      </a:r>
                      <a:r>
                        <a:rPr lang="zh-TW" altLang="en-US" sz="1500" b="1" dirty="0">
                          <a:effectLst/>
                        </a:rPr>
                        <a:t>全球高收益債券基金</a:t>
                      </a:r>
                      <a:r>
                        <a:rPr lang="en-US" altLang="zh-TW" sz="1500" b="1" dirty="0">
                          <a:effectLst/>
                        </a:rPr>
                        <a:t>AT</a:t>
                      </a:r>
                      <a:r>
                        <a:rPr lang="zh-TW" altLang="en-US" sz="1500" b="1" dirty="0">
                          <a:effectLst/>
                        </a:rPr>
                        <a:t>級別美元</a:t>
                      </a:r>
                      <a:r>
                        <a:rPr lang="en-US" altLang="zh-TW" sz="1500" b="1" dirty="0">
                          <a:effectLst/>
                        </a:rPr>
                        <a:t>(</a:t>
                      </a:r>
                      <a:r>
                        <a:rPr lang="zh-TW" altLang="en-US" sz="1500" b="1" dirty="0">
                          <a:effectLst/>
                        </a:rPr>
                        <a:t>本基金主要係投資於非投資等級之高風險債券且配息來源可能為本金</a:t>
                      </a:r>
                      <a:r>
                        <a:rPr lang="en-US" altLang="zh-TW" sz="1500" b="1" dirty="0">
                          <a:effectLst/>
                        </a:rPr>
                        <a:t>)</a:t>
                      </a:r>
                    </a:p>
                  </a:txBody>
                  <a:tcPr marL="1789" marR="0" marT="1789" marB="596" anchor="ctr">
                    <a:lnL w="3810" cap="flat" cmpd="sng" algn="ctr">
                      <a:solidFill>
                        <a:srgbClr val="C9CACA"/>
                      </a:solidFill>
                      <a:prstDash val="solid"/>
                      <a:round/>
                      <a:headEnd type="none" w="med" len="med"/>
                      <a:tailEnd type="none" w="med" len="med"/>
                    </a:lnL>
                    <a:lnR>
                      <a:noFill/>
                    </a:lnR>
                    <a:lnT>
                      <a:noFill/>
                    </a:lnT>
                    <a:lnB w="3810" cap="flat" cmpd="sng" algn="ctr">
                      <a:solidFill>
                        <a:srgbClr val="C9CACA"/>
                      </a:solidFill>
                      <a:prstDash val="solid"/>
                      <a:round/>
                      <a:headEnd type="none" w="med" len="med"/>
                      <a:tailEnd type="none" w="med" len="med"/>
                    </a:lnB>
                    <a:solidFill>
                      <a:srgbClr val="FFFFFF"/>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220664">
                <a:tc>
                  <a:txBody>
                    <a:bodyPr/>
                    <a:lstStyle/>
                    <a:p>
                      <a:pPr algn="ctr" fontAlgn="ctr"/>
                      <a:r>
                        <a:rPr lang="zh-TW" altLang="en-US" sz="1500" b="0" dirty="0">
                          <a:effectLst/>
                        </a:rPr>
                        <a:t>英文名稱</a:t>
                      </a:r>
                    </a:p>
                  </a:txBody>
                  <a:tcPr marL="1789" marR="0"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gridSpan="4">
                  <a:txBody>
                    <a:bodyPr/>
                    <a:lstStyle/>
                    <a:p>
                      <a:pPr algn="l"/>
                      <a:r>
                        <a:rPr lang="en-US" sz="1500" b="0" dirty="0">
                          <a:effectLst/>
                        </a:rPr>
                        <a:t>AB FCP I-Global High Yield Portfolio Class AT USD</a:t>
                      </a:r>
                    </a:p>
                  </a:txBody>
                  <a:tcPr marL="1789" marR="0"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220664">
                <a:tc>
                  <a:txBody>
                    <a:bodyPr/>
                    <a:lstStyle/>
                    <a:p>
                      <a:pPr algn="ctr" fontAlgn="ctr"/>
                      <a:r>
                        <a:rPr lang="zh-TW" altLang="en-US" sz="1500" b="0">
                          <a:effectLst/>
                        </a:rPr>
                        <a:t>海外發行公司</a:t>
                      </a:r>
                    </a:p>
                  </a:txBody>
                  <a:tcPr marL="1789" marR="0"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gridSpan="4">
                  <a:txBody>
                    <a:bodyPr/>
                    <a:lstStyle/>
                    <a:p>
                      <a:pPr algn="l"/>
                      <a:r>
                        <a:rPr lang="zh-TW" altLang="en-US" sz="1500" b="0" u="none" strike="noStrike" dirty="0">
                          <a:solidFill>
                            <a:srgbClr val="006796"/>
                          </a:solidFill>
                          <a:effectLst/>
                          <a:hlinkClick r:id="rId2"/>
                        </a:rPr>
                        <a:t>聯博</a:t>
                      </a:r>
                      <a:r>
                        <a:rPr lang="en-US" altLang="zh-TW" sz="1500" b="0" u="none" strike="noStrike" dirty="0">
                          <a:solidFill>
                            <a:srgbClr val="006796"/>
                          </a:solidFill>
                          <a:effectLst/>
                          <a:hlinkClick r:id="rId2"/>
                        </a:rPr>
                        <a:t>(</a:t>
                      </a:r>
                      <a:r>
                        <a:rPr lang="zh-TW" altLang="en-US" sz="1500" b="0" u="none" strike="noStrike" dirty="0">
                          <a:solidFill>
                            <a:srgbClr val="006796"/>
                          </a:solidFill>
                          <a:effectLst/>
                          <a:hlinkClick r:id="rId2"/>
                        </a:rPr>
                        <a:t>盧森堡</a:t>
                      </a:r>
                      <a:r>
                        <a:rPr lang="en-US" altLang="zh-TW" sz="1500" b="0" u="none" strike="noStrike" dirty="0">
                          <a:solidFill>
                            <a:srgbClr val="006796"/>
                          </a:solidFill>
                          <a:effectLst/>
                          <a:hlinkClick r:id="rId2"/>
                        </a:rPr>
                        <a:t>)</a:t>
                      </a:r>
                      <a:r>
                        <a:rPr lang="zh-TW" altLang="en-US" sz="1500" b="0" u="none" strike="noStrike" dirty="0">
                          <a:solidFill>
                            <a:srgbClr val="006796"/>
                          </a:solidFill>
                          <a:effectLst/>
                          <a:hlinkClick r:id="rId2"/>
                        </a:rPr>
                        <a:t>公司</a:t>
                      </a:r>
                      <a:endParaRPr lang="zh-TW" altLang="en-US" sz="1500" b="0" dirty="0">
                        <a:effectLst/>
                      </a:endParaRPr>
                    </a:p>
                  </a:txBody>
                  <a:tcPr marL="1789" marR="0"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220664">
                <a:tc>
                  <a:txBody>
                    <a:bodyPr/>
                    <a:lstStyle/>
                    <a:p>
                      <a:pPr algn="ctr" fontAlgn="ctr"/>
                      <a:r>
                        <a:rPr lang="zh-TW" altLang="en-US" sz="1500" b="0">
                          <a:effectLst/>
                        </a:rPr>
                        <a:t>台灣總代理</a:t>
                      </a:r>
                    </a:p>
                  </a:txBody>
                  <a:tcPr marL="1789" marR="0"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zh-TW" altLang="en-US" sz="1500" b="0" u="none" strike="noStrike" dirty="0">
                          <a:solidFill>
                            <a:srgbClr val="006796"/>
                          </a:solidFill>
                          <a:effectLst/>
                          <a:hlinkClick r:id="rId3"/>
                        </a:rPr>
                        <a:t>聯博投信</a:t>
                      </a:r>
                      <a:endParaRPr lang="zh-TW" altLang="en-US" sz="1500" b="0" dirty="0">
                        <a:effectLst/>
                      </a:endParaRPr>
                    </a:p>
                  </a:txBody>
                  <a:tcPr marL="1789"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gridSpan="2">
                  <a:txBody>
                    <a:bodyPr/>
                    <a:lstStyle/>
                    <a:p>
                      <a:pPr algn="ctr" fontAlgn="ctr"/>
                      <a:r>
                        <a:rPr lang="zh-TW" altLang="en-US" sz="1500" b="0" dirty="0">
                          <a:effectLst/>
                        </a:rPr>
                        <a:t>註冊地</a:t>
                      </a: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hMerge="1">
                  <a:txBody>
                    <a:bodyPr/>
                    <a:lstStyle/>
                    <a:p>
                      <a:pPr algn="ctr" fontAlgn="ctr"/>
                      <a:endParaRPr lang="zh-TW" altLang="en-US" sz="1200" b="0">
                        <a:effectLst/>
                      </a:endParaRP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zh-TW" altLang="en-US" sz="1500" b="0" dirty="0">
                          <a:effectLst/>
                        </a:rPr>
                        <a:t>盧森堡</a:t>
                      </a:r>
                    </a:p>
                  </a:txBody>
                  <a:tcPr marL="1789" marR="0"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r>
              <a:tr h="220664">
                <a:tc>
                  <a:txBody>
                    <a:bodyPr/>
                    <a:lstStyle/>
                    <a:p>
                      <a:pPr algn="ctr" fontAlgn="ctr"/>
                      <a:r>
                        <a:rPr lang="zh-TW" altLang="en-US" sz="1500" b="0">
                          <a:effectLst/>
                        </a:rPr>
                        <a:t>成立日期</a:t>
                      </a:r>
                    </a:p>
                  </a:txBody>
                  <a:tcPr marL="1789" marR="0"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en-US" altLang="zh-TW" sz="1500" b="0" dirty="0">
                          <a:effectLst/>
                        </a:rPr>
                        <a:t>2002/09/26</a:t>
                      </a:r>
                    </a:p>
                  </a:txBody>
                  <a:tcPr marL="1789"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gridSpan="2">
                  <a:txBody>
                    <a:bodyPr/>
                    <a:lstStyle/>
                    <a:p>
                      <a:pPr algn="ctr" fontAlgn="ctr"/>
                      <a:r>
                        <a:rPr lang="zh-TW" altLang="en-US" sz="1500" b="0">
                          <a:effectLst/>
                        </a:rPr>
                        <a:t>計價幣別</a:t>
                      </a: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hMerge="1">
                  <a:txBody>
                    <a:bodyPr/>
                    <a:lstStyle/>
                    <a:p>
                      <a:pPr algn="ctr" fontAlgn="ctr"/>
                      <a:endParaRPr lang="zh-TW" altLang="en-US" sz="1200" b="0">
                        <a:effectLst/>
                      </a:endParaRP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zh-TW" altLang="en-US" sz="1500" b="0" dirty="0">
                          <a:effectLst/>
                        </a:rPr>
                        <a:t>美元 </a:t>
                      </a:r>
                    </a:p>
                  </a:txBody>
                  <a:tcPr marL="1789" marR="0"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r>
              <a:tr h="438489">
                <a:tc>
                  <a:txBody>
                    <a:bodyPr/>
                    <a:lstStyle/>
                    <a:p>
                      <a:pPr algn="ctr" fontAlgn="ctr"/>
                      <a:r>
                        <a:rPr lang="zh-TW" altLang="en-US" sz="1500" b="0">
                          <a:effectLst/>
                        </a:rPr>
                        <a:t>基金核准生效日</a:t>
                      </a:r>
                    </a:p>
                  </a:txBody>
                  <a:tcPr marL="1789" marR="0"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en-US" altLang="zh-TW" sz="1500" b="0" dirty="0">
                          <a:effectLst/>
                        </a:rPr>
                        <a:t>2006/07/11</a:t>
                      </a:r>
                    </a:p>
                  </a:txBody>
                  <a:tcPr marL="1789"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gridSpan="2">
                  <a:txBody>
                    <a:bodyPr/>
                    <a:lstStyle/>
                    <a:p>
                      <a:pPr algn="ctr" fontAlgn="ctr"/>
                      <a:r>
                        <a:rPr lang="zh-TW" altLang="en-US" sz="1500" b="0" dirty="0">
                          <a:effectLst/>
                        </a:rPr>
                        <a:t>總代理基金生效日</a:t>
                      </a: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hMerge="1">
                  <a:txBody>
                    <a:bodyPr/>
                    <a:lstStyle/>
                    <a:p>
                      <a:pPr algn="ctr" fontAlgn="ctr"/>
                      <a:endParaRPr lang="zh-TW" altLang="en-US" sz="1200" b="0">
                        <a:effectLst/>
                      </a:endParaRP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en-US" altLang="zh-TW" sz="1500" b="0">
                          <a:effectLst/>
                        </a:rPr>
                        <a:t>2012/12/01</a:t>
                      </a:r>
                    </a:p>
                  </a:txBody>
                  <a:tcPr marL="1789" marR="0"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r>
              <a:tr h="309711">
                <a:tc>
                  <a:txBody>
                    <a:bodyPr/>
                    <a:lstStyle/>
                    <a:p>
                      <a:pPr algn="ctr" fontAlgn="ctr"/>
                      <a:r>
                        <a:rPr lang="zh-TW" altLang="en-US" sz="1500" b="0">
                          <a:effectLst/>
                        </a:rPr>
                        <a:t>基金規模</a:t>
                      </a:r>
                    </a:p>
                  </a:txBody>
                  <a:tcPr marL="1789" marR="0"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en-US" altLang="zh-TW" sz="1500" b="0">
                          <a:effectLst/>
                        </a:rPr>
                        <a:t>19,394.28 </a:t>
                      </a:r>
                      <a:r>
                        <a:rPr lang="zh-TW" altLang="en-US" sz="1500" b="0">
                          <a:effectLst/>
                        </a:rPr>
                        <a:t>百萬美元</a:t>
                      </a:r>
                      <a:r>
                        <a:rPr lang="en-US" altLang="zh-TW" sz="1500" b="0">
                          <a:effectLst/>
                        </a:rPr>
                        <a:t>(2019/2/28)</a:t>
                      </a:r>
                    </a:p>
                  </a:txBody>
                  <a:tcPr marL="1789"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gridSpan="2">
                  <a:txBody>
                    <a:bodyPr/>
                    <a:lstStyle/>
                    <a:p>
                      <a:pPr algn="ctr" fontAlgn="ctr"/>
                      <a:r>
                        <a:rPr lang="zh-TW" altLang="en-US" sz="1500" b="1" dirty="0">
                          <a:effectLst/>
                        </a:rPr>
                        <a:t>國人投資比重</a:t>
                      </a: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hMerge="1">
                  <a:txBody>
                    <a:bodyPr/>
                    <a:lstStyle/>
                    <a:p>
                      <a:pPr algn="ctr" fontAlgn="ctr"/>
                      <a:endParaRPr lang="zh-TW" altLang="en-US" sz="1200" b="0">
                        <a:effectLst/>
                      </a:endParaRP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en-US" altLang="zh-TW" sz="1500" b="1" dirty="0">
                          <a:effectLst/>
                        </a:rPr>
                        <a:t>63.38% (2018/12/31)</a:t>
                      </a:r>
                    </a:p>
                  </a:txBody>
                  <a:tcPr marL="1789" marR="0"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r>
              <a:tr h="220664">
                <a:tc>
                  <a:txBody>
                    <a:bodyPr/>
                    <a:lstStyle/>
                    <a:p>
                      <a:pPr algn="ctr" fontAlgn="ctr"/>
                      <a:r>
                        <a:rPr lang="zh-TW" altLang="en-US" sz="1500" b="1" dirty="0">
                          <a:effectLst/>
                        </a:rPr>
                        <a:t>基金類型</a:t>
                      </a:r>
                    </a:p>
                  </a:txBody>
                  <a:tcPr marL="1789" marR="0"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zh-TW" altLang="en-US" sz="1500" b="1" dirty="0">
                          <a:effectLst/>
                        </a:rPr>
                        <a:t>全球型基金 </a:t>
                      </a:r>
                    </a:p>
                  </a:txBody>
                  <a:tcPr marL="1789"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gridSpan="2">
                  <a:txBody>
                    <a:bodyPr/>
                    <a:lstStyle/>
                    <a:p>
                      <a:pPr algn="ctr" fontAlgn="ctr"/>
                      <a:r>
                        <a:rPr lang="zh-TW" altLang="en-US" sz="1500" b="1">
                          <a:effectLst/>
                        </a:rPr>
                        <a:t>投資區域</a:t>
                      </a: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hMerge="1">
                  <a:txBody>
                    <a:bodyPr/>
                    <a:lstStyle/>
                    <a:p>
                      <a:pPr algn="ctr" fontAlgn="ctr"/>
                      <a:endParaRPr lang="zh-TW" altLang="en-US" sz="1200" b="0">
                        <a:effectLst/>
                      </a:endParaRP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zh-TW" altLang="en-US" sz="1500" b="1" dirty="0">
                          <a:effectLst/>
                        </a:rPr>
                        <a:t>全球 </a:t>
                      </a:r>
                    </a:p>
                  </a:txBody>
                  <a:tcPr marL="1789" marR="0"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r>
              <a:tr h="220664">
                <a:tc>
                  <a:txBody>
                    <a:bodyPr/>
                    <a:lstStyle/>
                    <a:p>
                      <a:pPr algn="ctr" fontAlgn="ctr"/>
                      <a:r>
                        <a:rPr lang="zh-TW" altLang="en-US" sz="1500" b="1">
                          <a:effectLst/>
                        </a:rPr>
                        <a:t>投資標的</a:t>
                      </a:r>
                    </a:p>
                  </a:txBody>
                  <a:tcPr marL="1789" marR="0"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zh-TW" altLang="en-US" sz="1500" b="1" dirty="0">
                          <a:effectLst/>
                        </a:rPr>
                        <a:t>高收益債 </a:t>
                      </a:r>
                    </a:p>
                  </a:txBody>
                  <a:tcPr marL="1789"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gridSpan="2">
                  <a:txBody>
                    <a:bodyPr/>
                    <a:lstStyle/>
                    <a:p>
                      <a:pPr algn="ctr" fontAlgn="ctr"/>
                      <a:r>
                        <a:rPr lang="zh-TW" altLang="en-US" sz="1500" b="1" dirty="0">
                          <a:effectLst/>
                        </a:rPr>
                        <a:t>風險報酬等級</a:t>
                      </a: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hMerge="1">
                  <a:txBody>
                    <a:bodyPr/>
                    <a:lstStyle/>
                    <a:p>
                      <a:pPr algn="ctr" fontAlgn="ctr"/>
                      <a:endParaRPr lang="zh-TW" altLang="en-US" sz="1200" b="0">
                        <a:effectLst/>
                      </a:endParaRP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en-US" sz="1500" b="1" dirty="0">
                          <a:effectLst/>
                        </a:rPr>
                        <a:t>RR3 </a:t>
                      </a:r>
                    </a:p>
                  </a:txBody>
                  <a:tcPr marL="1789" marR="0"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r>
              <a:tr h="220664">
                <a:tc>
                  <a:txBody>
                    <a:bodyPr/>
                    <a:lstStyle/>
                    <a:p>
                      <a:pPr algn="ctr" fontAlgn="ctr"/>
                      <a:r>
                        <a:rPr lang="zh-TW" altLang="en-US" sz="1500" b="0">
                          <a:effectLst/>
                        </a:rPr>
                        <a:t>最高經理費</a:t>
                      </a:r>
                      <a:r>
                        <a:rPr lang="en-US" altLang="zh-TW" sz="1500" b="0">
                          <a:effectLst/>
                        </a:rPr>
                        <a:t>(%)</a:t>
                      </a:r>
                    </a:p>
                  </a:txBody>
                  <a:tcPr marL="1789" marR="0"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en-US" altLang="zh-TW" sz="1500" b="0">
                          <a:effectLst/>
                        </a:rPr>
                        <a:t>1.7 </a:t>
                      </a:r>
                    </a:p>
                  </a:txBody>
                  <a:tcPr marL="1789"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gridSpan="2">
                  <a:txBody>
                    <a:bodyPr/>
                    <a:lstStyle/>
                    <a:p>
                      <a:pPr algn="ctr" fontAlgn="ctr"/>
                      <a:r>
                        <a:rPr lang="zh-TW" altLang="en-US" sz="1500" b="0">
                          <a:effectLst/>
                        </a:rPr>
                        <a:t>基金評等</a:t>
                      </a: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hMerge="1">
                  <a:txBody>
                    <a:bodyPr/>
                    <a:lstStyle/>
                    <a:p>
                      <a:pPr algn="ctr" fontAlgn="ctr"/>
                      <a:endParaRPr lang="zh-TW" altLang="en-US" sz="1200" b="0">
                        <a:effectLst/>
                      </a:endParaRP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zh-TW" altLang="en-US" sz="1500" b="0" dirty="0">
                          <a:effectLst/>
                        </a:rPr>
                        <a:t> </a:t>
                      </a:r>
                    </a:p>
                  </a:txBody>
                  <a:tcPr marL="1789" marR="0"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r>
              <a:tr h="923451">
                <a:tc>
                  <a:txBody>
                    <a:bodyPr/>
                    <a:lstStyle/>
                    <a:p>
                      <a:pPr algn="ctr" fontAlgn="ctr"/>
                      <a:r>
                        <a:rPr lang="zh-TW" altLang="en-US" sz="1500" b="0">
                          <a:effectLst/>
                        </a:rPr>
                        <a:t>最高銷售費</a:t>
                      </a:r>
                      <a:r>
                        <a:rPr lang="en-US" altLang="zh-TW" sz="1500" b="0">
                          <a:effectLst/>
                        </a:rPr>
                        <a:t>(%)</a:t>
                      </a:r>
                    </a:p>
                  </a:txBody>
                  <a:tcPr marL="1789" marR="0"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en-US" altLang="zh-TW" sz="1500" b="0">
                          <a:effectLst/>
                        </a:rPr>
                        <a:t>5 </a:t>
                      </a:r>
                    </a:p>
                  </a:txBody>
                  <a:tcPr marL="1789"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gridSpan="2">
                  <a:txBody>
                    <a:bodyPr/>
                    <a:lstStyle/>
                    <a:p>
                      <a:pPr algn="ctr" fontAlgn="ctr"/>
                      <a:r>
                        <a:rPr lang="zh-TW" altLang="en-US" sz="1500" b="0">
                          <a:effectLst/>
                        </a:rPr>
                        <a:t>經理人</a:t>
                      </a: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hMerge="1">
                  <a:txBody>
                    <a:bodyPr/>
                    <a:lstStyle/>
                    <a:p>
                      <a:pPr algn="ctr" fontAlgn="ctr"/>
                      <a:endParaRPr lang="zh-TW" altLang="en-US" sz="1200" b="0">
                        <a:effectLst/>
                      </a:endParaRP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en-US" sz="1500" b="0" dirty="0">
                          <a:effectLst/>
                        </a:rPr>
                        <a:t>Paul J. </a:t>
                      </a:r>
                      <a:r>
                        <a:rPr lang="en-US" sz="1500" b="0" dirty="0" err="1">
                          <a:effectLst/>
                        </a:rPr>
                        <a:t>DeNoon</a:t>
                      </a:r>
                      <a:r>
                        <a:rPr lang="en-US" sz="1500" b="0" dirty="0">
                          <a:effectLst/>
                        </a:rPr>
                        <a:t>/</a:t>
                      </a:r>
                      <a:r>
                        <a:rPr lang="en-US" sz="1500" b="0" dirty="0" err="1">
                          <a:effectLst/>
                        </a:rPr>
                        <a:t>Gershon</a:t>
                      </a:r>
                      <a:r>
                        <a:rPr lang="en-US" sz="1500" b="0" dirty="0">
                          <a:effectLst/>
                        </a:rPr>
                        <a:t> </a:t>
                      </a:r>
                      <a:r>
                        <a:rPr lang="en-US" sz="1500" b="0" dirty="0" err="1">
                          <a:effectLst/>
                        </a:rPr>
                        <a:t>Distenfeld</a:t>
                      </a:r>
                      <a:r>
                        <a:rPr lang="en-US" sz="1500" b="0" dirty="0">
                          <a:effectLst/>
                        </a:rPr>
                        <a:t>/</a:t>
                      </a:r>
                      <a:r>
                        <a:rPr lang="en-US" sz="1500" b="0" dirty="0" err="1">
                          <a:effectLst/>
                        </a:rPr>
                        <a:t>Shamaila</a:t>
                      </a:r>
                      <a:r>
                        <a:rPr lang="en-US" sz="1500" b="0" dirty="0">
                          <a:effectLst/>
                        </a:rPr>
                        <a:t> Khan/Douglas J. Peebles/Matthew S. Sheridan </a:t>
                      </a:r>
                    </a:p>
                  </a:txBody>
                  <a:tcPr marL="1789" marR="0"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r>
              <a:tr h="220664">
                <a:tc>
                  <a:txBody>
                    <a:bodyPr/>
                    <a:lstStyle/>
                    <a:p>
                      <a:pPr algn="ctr" fontAlgn="ctr"/>
                      <a:r>
                        <a:rPr lang="zh-TW" altLang="en-US" sz="1500" b="0">
                          <a:effectLst/>
                        </a:rPr>
                        <a:t>最高保管費</a:t>
                      </a:r>
                      <a:r>
                        <a:rPr lang="en-US" altLang="zh-TW" sz="1500" b="0">
                          <a:effectLst/>
                        </a:rPr>
                        <a:t>(%)</a:t>
                      </a:r>
                    </a:p>
                  </a:txBody>
                  <a:tcPr marL="1789" marR="0"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en-US" altLang="zh-TW" sz="1500" b="0">
                          <a:effectLst/>
                        </a:rPr>
                        <a:t>0.5 </a:t>
                      </a:r>
                    </a:p>
                  </a:txBody>
                  <a:tcPr marL="1789"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gridSpan="2">
                  <a:txBody>
                    <a:bodyPr/>
                    <a:lstStyle/>
                    <a:p>
                      <a:pPr algn="ctr" fontAlgn="ctr"/>
                      <a:r>
                        <a:rPr lang="zh-TW" altLang="en-US" sz="1500" b="0">
                          <a:effectLst/>
                        </a:rPr>
                        <a:t>單一報價</a:t>
                      </a: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hMerge="1">
                  <a:txBody>
                    <a:bodyPr/>
                    <a:lstStyle/>
                    <a:p>
                      <a:pPr algn="ctr" fontAlgn="ctr"/>
                      <a:endParaRPr lang="zh-TW" altLang="en-US" sz="1200" b="0">
                        <a:effectLst/>
                      </a:endParaRP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en-US" sz="1500" b="0" dirty="0">
                          <a:effectLst/>
                        </a:rPr>
                        <a:t>Y </a:t>
                      </a:r>
                    </a:p>
                  </a:txBody>
                  <a:tcPr marL="1789" marR="0"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r>
              <a:tr h="220664">
                <a:tc>
                  <a:txBody>
                    <a:bodyPr/>
                    <a:lstStyle/>
                    <a:p>
                      <a:pPr algn="ctr" fontAlgn="ctr"/>
                      <a:r>
                        <a:rPr lang="en-US" sz="1500" b="0">
                          <a:effectLst/>
                        </a:rPr>
                        <a:t>ISIN CODE</a:t>
                      </a:r>
                    </a:p>
                  </a:txBody>
                  <a:tcPr marL="1789" marR="0"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en-US" sz="1500" b="0">
                          <a:effectLst/>
                        </a:rPr>
                        <a:t>LU0156897901 </a:t>
                      </a:r>
                    </a:p>
                  </a:txBody>
                  <a:tcPr marL="1789"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gridSpan="2">
                  <a:txBody>
                    <a:bodyPr/>
                    <a:lstStyle/>
                    <a:p>
                      <a:pPr algn="ctr" fontAlgn="ctr"/>
                      <a:r>
                        <a:rPr lang="zh-TW" altLang="en-US" sz="1500" b="1" dirty="0">
                          <a:effectLst/>
                        </a:rPr>
                        <a:t>配息頻率</a:t>
                      </a: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hMerge="1">
                  <a:txBody>
                    <a:bodyPr/>
                    <a:lstStyle/>
                    <a:p>
                      <a:pPr algn="ctr" fontAlgn="ctr"/>
                      <a:endParaRPr lang="zh-TW" altLang="en-US" sz="1200" b="0">
                        <a:effectLst/>
                      </a:endParaRP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zh-TW" altLang="en-US" sz="1500" b="1" dirty="0">
                          <a:effectLst/>
                        </a:rPr>
                        <a:t>月配 </a:t>
                      </a:r>
                    </a:p>
                  </a:txBody>
                  <a:tcPr marL="1789" marR="0"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r>
              <a:tr h="360857">
                <a:tc>
                  <a:txBody>
                    <a:bodyPr/>
                    <a:lstStyle/>
                    <a:p>
                      <a:pPr algn="ctr" fontAlgn="ctr"/>
                      <a:r>
                        <a:rPr lang="zh-TW" altLang="en-US" sz="1500" b="0" dirty="0">
                          <a:effectLst/>
                        </a:rPr>
                        <a:t>保管機構</a:t>
                      </a:r>
                    </a:p>
                  </a:txBody>
                  <a:tcPr marL="1789" marR="0"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en-US" sz="1500" b="0">
                          <a:effectLst/>
                        </a:rPr>
                        <a:t>Brown Brothers Harriman &amp; Co.</a:t>
                      </a:r>
                    </a:p>
                  </a:txBody>
                  <a:tcPr marL="1789"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gridSpan="2">
                  <a:txBody>
                    <a:bodyPr/>
                    <a:lstStyle/>
                    <a:p>
                      <a:pPr algn="ctr" fontAlgn="ctr"/>
                      <a:r>
                        <a:rPr lang="zh-TW" altLang="en-US" sz="1500" b="0" dirty="0">
                          <a:effectLst/>
                        </a:rPr>
                        <a:t>傘狀基金</a:t>
                      </a: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hMerge="1">
                  <a:txBody>
                    <a:bodyPr/>
                    <a:lstStyle/>
                    <a:p>
                      <a:pPr algn="ctr" fontAlgn="ctr"/>
                      <a:endParaRPr lang="zh-TW" altLang="en-US" sz="1200" b="0">
                        <a:effectLst/>
                      </a:endParaRP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l"/>
                      <a:r>
                        <a:rPr lang="en-US" sz="1500" b="0" dirty="0">
                          <a:effectLst/>
                        </a:rPr>
                        <a:t>Y </a:t>
                      </a:r>
                    </a:p>
                  </a:txBody>
                  <a:tcPr marL="1789" marR="0"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r>
              <a:tr h="220664">
                <a:tc>
                  <a:txBody>
                    <a:bodyPr/>
                    <a:lstStyle/>
                    <a:p>
                      <a:pPr algn="ctr" fontAlgn="ctr"/>
                      <a:r>
                        <a:rPr lang="zh-TW" altLang="en-US" sz="1500" b="0">
                          <a:effectLst/>
                        </a:rPr>
                        <a:t>費用備註</a:t>
                      </a:r>
                    </a:p>
                  </a:txBody>
                  <a:tcPr marL="1789" marR="0"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gridSpan="4">
                  <a:txBody>
                    <a:bodyPr/>
                    <a:lstStyle/>
                    <a:p>
                      <a:pPr algn="l"/>
                      <a:r>
                        <a:rPr lang="zh-TW" altLang="en-US" sz="1500" b="0" dirty="0">
                          <a:effectLst/>
                        </a:rPr>
                        <a:t> </a:t>
                      </a:r>
                    </a:p>
                  </a:txBody>
                  <a:tcPr marL="1789" marR="0"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220664">
                <a:tc>
                  <a:txBody>
                    <a:bodyPr/>
                    <a:lstStyle/>
                    <a:p>
                      <a:pPr algn="ctr" fontAlgn="ctr"/>
                      <a:r>
                        <a:rPr lang="zh-TW" altLang="en-US" sz="1500" b="0">
                          <a:effectLst/>
                        </a:rPr>
                        <a:t>淨值日期</a:t>
                      </a:r>
                    </a:p>
                  </a:txBody>
                  <a:tcPr marL="1789" marR="0"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gridSpan="2">
                  <a:txBody>
                    <a:bodyPr/>
                    <a:lstStyle/>
                    <a:p>
                      <a:pPr algn="ctr" fontAlgn="ctr"/>
                      <a:r>
                        <a:rPr lang="zh-TW" altLang="en-US" sz="1500" b="0">
                          <a:effectLst/>
                        </a:rPr>
                        <a:t>淨值</a:t>
                      </a: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hMerge="1">
                  <a:txBody>
                    <a:bodyPr/>
                    <a:lstStyle/>
                    <a:p>
                      <a:endParaRPr lang="zh-TW" altLang="en-US"/>
                    </a:p>
                  </a:txBody>
                  <a:tcPr/>
                </a:tc>
                <a:tc>
                  <a:txBody>
                    <a:bodyPr/>
                    <a:lstStyle/>
                    <a:p>
                      <a:pPr algn="ctr" fontAlgn="ctr"/>
                      <a:r>
                        <a:rPr lang="zh-TW" altLang="en-US" sz="1500" b="0">
                          <a:effectLst/>
                        </a:rPr>
                        <a:t>最高淨值</a:t>
                      </a:r>
                      <a:r>
                        <a:rPr lang="en-US" altLang="zh-TW" sz="1500" b="0">
                          <a:effectLst/>
                        </a:rPr>
                        <a:t>(</a:t>
                      </a:r>
                      <a:r>
                        <a:rPr lang="zh-TW" altLang="en-US" sz="1500" b="0">
                          <a:effectLst/>
                        </a:rPr>
                        <a:t>年</a:t>
                      </a:r>
                      <a:r>
                        <a:rPr lang="en-US" altLang="zh-TW" sz="1500" b="0">
                          <a:effectLst/>
                        </a:rPr>
                        <a:t>)</a:t>
                      </a: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ctr" fontAlgn="ctr"/>
                      <a:r>
                        <a:rPr lang="zh-TW" altLang="en-US" sz="1500" b="0" dirty="0">
                          <a:effectLst/>
                        </a:rPr>
                        <a:t>最低淨值</a:t>
                      </a:r>
                      <a:r>
                        <a:rPr lang="en-US" altLang="zh-TW" sz="1500" b="0" dirty="0">
                          <a:effectLst/>
                        </a:rPr>
                        <a:t>(</a:t>
                      </a:r>
                      <a:r>
                        <a:rPr lang="zh-TW" altLang="en-US" sz="1500" b="0" dirty="0">
                          <a:effectLst/>
                        </a:rPr>
                        <a:t>年</a:t>
                      </a:r>
                      <a:r>
                        <a:rPr lang="en-US" altLang="zh-TW" sz="1500" b="0" dirty="0">
                          <a:effectLst/>
                        </a:rPr>
                        <a:t>)</a:t>
                      </a:r>
                    </a:p>
                  </a:txBody>
                  <a:tcPr marL="0" marR="0"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r>
              <a:tr h="220664">
                <a:tc>
                  <a:txBody>
                    <a:bodyPr/>
                    <a:lstStyle/>
                    <a:p>
                      <a:pPr algn="ctr"/>
                      <a:r>
                        <a:rPr lang="en-US" altLang="zh-TW" sz="1500" b="0">
                          <a:effectLst/>
                        </a:rPr>
                        <a:t>2019/04/09</a:t>
                      </a:r>
                    </a:p>
                  </a:txBody>
                  <a:tcPr marL="0" marR="1789"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gridSpan="2">
                  <a:txBody>
                    <a:bodyPr/>
                    <a:lstStyle/>
                    <a:p>
                      <a:pPr algn="ctr"/>
                      <a:r>
                        <a:rPr lang="en-US" altLang="zh-TW" sz="1500" b="0">
                          <a:effectLst/>
                        </a:rPr>
                        <a:t>3.9700</a:t>
                      </a:r>
                    </a:p>
                  </a:txBody>
                  <a:tcPr marL="0" marR="1789"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hMerge="1">
                  <a:txBody>
                    <a:bodyPr/>
                    <a:lstStyle/>
                    <a:p>
                      <a:endParaRPr lang="zh-TW" altLang="en-US"/>
                    </a:p>
                  </a:txBody>
                  <a:tcPr/>
                </a:tc>
                <a:tc>
                  <a:txBody>
                    <a:bodyPr/>
                    <a:lstStyle/>
                    <a:p>
                      <a:pPr algn="ctr"/>
                      <a:r>
                        <a:rPr lang="en-US" altLang="zh-TW" sz="1500" b="0">
                          <a:effectLst/>
                        </a:rPr>
                        <a:t>4.23</a:t>
                      </a:r>
                    </a:p>
                  </a:txBody>
                  <a:tcPr marL="0" marR="1789"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a:txBody>
                    <a:bodyPr/>
                    <a:lstStyle/>
                    <a:p>
                      <a:pPr algn="ctr"/>
                      <a:r>
                        <a:rPr lang="en-US" altLang="zh-TW" sz="1500" b="0" dirty="0">
                          <a:effectLst/>
                        </a:rPr>
                        <a:t>3.79</a:t>
                      </a:r>
                    </a:p>
                  </a:txBody>
                  <a:tcPr marL="0" marR="1789"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r>
              <a:tr h="220664">
                <a:tc>
                  <a:txBody>
                    <a:bodyPr/>
                    <a:lstStyle/>
                    <a:p>
                      <a:pPr algn="ctr" fontAlgn="ctr"/>
                      <a:r>
                        <a:rPr lang="zh-TW" altLang="en-US" sz="1500" b="0">
                          <a:effectLst/>
                        </a:rPr>
                        <a:t>報酬率日期</a:t>
                      </a:r>
                    </a:p>
                  </a:txBody>
                  <a:tcPr marL="1789" marR="0"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gridSpan="2">
                  <a:txBody>
                    <a:bodyPr/>
                    <a:lstStyle/>
                    <a:p>
                      <a:pPr algn="ctr" fontAlgn="ctr"/>
                      <a:r>
                        <a:rPr lang="zh-TW" altLang="en-US" sz="1500" b="0">
                          <a:effectLst/>
                        </a:rPr>
                        <a:t>本月以來</a:t>
                      </a:r>
                      <a:r>
                        <a:rPr lang="en-US" altLang="zh-TW" sz="1500" b="0">
                          <a:effectLst/>
                        </a:rPr>
                        <a:t>(%)</a:t>
                      </a: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hMerge="1">
                  <a:txBody>
                    <a:bodyPr/>
                    <a:lstStyle/>
                    <a:p>
                      <a:endParaRPr lang="zh-TW" altLang="en-US"/>
                    </a:p>
                  </a:txBody>
                  <a:tcPr/>
                </a:tc>
                <a:tc>
                  <a:txBody>
                    <a:bodyPr/>
                    <a:lstStyle/>
                    <a:p>
                      <a:pPr algn="ctr" fontAlgn="ctr"/>
                      <a:r>
                        <a:rPr lang="zh-TW" altLang="en-US" sz="1500" b="0">
                          <a:effectLst/>
                        </a:rPr>
                        <a:t>本季以來</a:t>
                      </a:r>
                      <a:r>
                        <a:rPr lang="en-US" altLang="zh-TW" sz="1500" b="0">
                          <a:effectLst/>
                        </a:rPr>
                        <a:t>(%)</a:t>
                      </a:r>
                    </a:p>
                  </a:txBody>
                  <a:tcPr marL="0" marR="0"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a:txBody>
                    <a:bodyPr/>
                    <a:lstStyle/>
                    <a:p>
                      <a:pPr algn="ctr" fontAlgn="ctr"/>
                      <a:r>
                        <a:rPr lang="zh-TW" altLang="en-US" sz="1500" b="0" dirty="0">
                          <a:effectLst/>
                        </a:rPr>
                        <a:t>今年以來</a:t>
                      </a:r>
                      <a:r>
                        <a:rPr lang="en-US" altLang="zh-TW" sz="1500" b="0" dirty="0">
                          <a:effectLst/>
                        </a:rPr>
                        <a:t>(%)</a:t>
                      </a:r>
                    </a:p>
                  </a:txBody>
                  <a:tcPr marL="0" marR="0"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r>
              <a:tr h="220664">
                <a:tc>
                  <a:txBody>
                    <a:bodyPr/>
                    <a:lstStyle/>
                    <a:p>
                      <a:pPr algn="ctr"/>
                      <a:r>
                        <a:rPr lang="en-US" altLang="zh-TW" sz="1500" b="0">
                          <a:effectLst/>
                        </a:rPr>
                        <a:t>2019/04/09</a:t>
                      </a:r>
                    </a:p>
                  </a:txBody>
                  <a:tcPr marL="0" marR="1789"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gridSpan="2">
                  <a:txBody>
                    <a:bodyPr/>
                    <a:lstStyle/>
                    <a:p>
                      <a:pPr algn="ctr"/>
                      <a:r>
                        <a:rPr lang="en-US" altLang="zh-TW" sz="1500" b="0">
                          <a:effectLst/>
                        </a:rPr>
                        <a:t>0.76</a:t>
                      </a:r>
                    </a:p>
                  </a:txBody>
                  <a:tcPr marL="0" marR="1789"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hMerge="1">
                  <a:txBody>
                    <a:bodyPr/>
                    <a:lstStyle/>
                    <a:p>
                      <a:endParaRPr lang="zh-TW" altLang="en-US"/>
                    </a:p>
                  </a:txBody>
                  <a:tcPr/>
                </a:tc>
                <a:tc>
                  <a:txBody>
                    <a:bodyPr/>
                    <a:lstStyle/>
                    <a:p>
                      <a:pPr algn="ctr"/>
                      <a:r>
                        <a:rPr lang="en-US" altLang="zh-TW" sz="1500" b="0">
                          <a:effectLst/>
                        </a:rPr>
                        <a:t>0.76</a:t>
                      </a:r>
                    </a:p>
                  </a:txBody>
                  <a:tcPr marL="0" marR="1789" marT="1789" marB="596" anchor="ctr">
                    <a:lnL w="3810" cap="flat" cmpd="sng" algn="ctr">
                      <a:solidFill>
                        <a:srgbClr val="C9CACA"/>
                      </a:solidFill>
                      <a:prstDash val="solid"/>
                      <a:round/>
                      <a:headEnd type="none" w="med" len="med"/>
                      <a:tailEnd type="none" w="med" len="med"/>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a:txBody>
                    <a:bodyPr/>
                    <a:lstStyle/>
                    <a:p>
                      <a:pPr algn="ctr"/>
                      <a:r>
                        <a:rPr lang="en-US" altLang="zh-TW" sz="1500" b="0" dirty="0">
                          <a:effectLst/>
                        </a:rPr>
                        <a:t>6.53</a:t>
                      </a:r>
                    </a:p>
                  </a:txBody>
                  <a:tcPr marL="0" marR="1789"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r>
              <a:tr h="667726">
                <a:tc>
                  <a:txBody>
                    <a:bodyPr/>
                    <a:lstStyle/>
                    <a:p>
                      <a:pPr algn="ctr" fontAlgn="ctr"/>
                      <a:r>
                        <a:rPr lang="zh-TW" altLang="en-US" sz="1500" b="0" dirty="0">
                          <a:effectLst/>
                        </a:rPr>
                        <a:t>投資策略</a:t>
                      </a:r>
                    </a:p>
                  </a:txBody>
                  <a:tcPr marL="1789" marR="0" marT="1789" marB="596" anchor="ctr">
                    <a:lnL>
                      <a:noFill/>
                    </a:lnL>
                    <a:lnR w="3810" cap="flat" cmpd="sng" algn="ctr">
                      <a:solidFill>
                        <a:srgbClr val="C9CACA"/>
                      </a:solidFill>
                      <a:prstDash val="solid"/>
                      <a:round/>
                      <a:headEnd type="none" w="med" len="med"/>
                      <a:tailEnd type="none" w="med" len="med"/>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2EECC"/>
                    </a:solidFill>
                  </a:tcPr>
                </a:tc>
                <a:tc gridSpan="4">
                  <a:txBody>
                    <a:bodyPr/>
                    <a:lstStyle/>
                    <a:p>
                      <a:pPr algn="l"/>
                      <a:r>
                        <a:rPr lang="zh-TW" altLang="en-US" sz="1500" b="0" dirty="0">
                          <a:effectLst/>
                        </a:rPr>
                        <a:t>本基金投資於世界各地機構發行的高收益債券，包括美國及新興國家，以追求高度的經常性收入及資本增值潛力。本基金投資於以美元及非美元計價的證券。本投資組合由聯博的全球固定收益及高收益研究團隊進行投資管理。</a:t>
                      </a:r>
                    </a:p>
                  </a:txBody>
                  <a:tcPr marL="1789" marR="0" marT="1789" marB="596" anchor="ctr">
                    <a:lnL w="3810" cap="flat" cmpd="sng" algn="ctr">
                      <a:solidFill>
                        <a:srgbClr val="C9CACA"/>
                      </a:solidFill>
                      <a:prstDash val="solid"/>
                      <a:round/>
                      <a:headEnd type="none" w="med" len="med"/>
                      <a:tailEnd type="none" w="med" len="med"/>
                    </a:lnL>
                    <a:lnR>
                      <a:noFill/>
                    </a:lnR>
                    <a:lnT w="3810" cap="flat" cmpd="sng" algn="ctr">
                      <a:solidFill>
                        <a:srgbClr val="C9CACA"/>
                      </a:solidFill>
                      <a:prstDash val="solid"/>
                      <a:round/>
                      <a:headEnd type="none" w="med" len="med"/>
                      <a:tailEnd type="none" w="med" len="med"/>
                    </a:lnT>
                    <a:lnB w="3810" cap="flat" cmpd="sng" algn="ctr">
                      <a:solidFill>
                        <a:srgbClr val="C9CACA"/>
                      </a:solidFill>
                      <a:prstDash val="solid"/>
                      <a:round/>
                      <a:headEnd type="none" w="med" len="med"/>
                      <a:tailEnd type="none" w="med" len="med"/>
                    </a:lnB>
                    <a:solidFill>
                      <a:srgbClr val="FFFFFF"/>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bl>
          </a:graphicData>
        </a:graphic>
      </p:graphicFrame>
      <p:pic>
        <p:nvPicPr>
          <p:cNvPr id="2049" name="Picture 1" descr="風險報酬等級說明"/>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5150" y="165735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基金評等說明"/>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5150" y="165735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https://www.moneydj.com/funddj/images/Extend/BT_Coin_a.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5150" y="165735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ww.moneydj.com/funddj/images/Extend/BT_Coin_a.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5150" y="165735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https://www.moneydj.com/funddj/images/Extend/BT_Coin_c.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5150" y="165735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www.moneydj.com/funddj/images/Extend/BT_Coin_c.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5150" y="165735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https://www.moneydj.com/funddj/images/Extend/BT_Coin_c.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5150" y="1657350"/>
            <a:ext cx="152400"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53614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5" name="內容版面配置區 4"/>
          <p:cNvSpPr>
            <a:spLocks noGrp="1"/>
          </p:cNvSpPr>
          <p:nvPr>
            <p:ph idx="1"/>
          </p:nvPr>
        </p:nvSpPr>
        <p:spPr/>
        <p:txBody>
          <a:bodyPr/>
          <a:lstStyle/>
          <a:p>
            <a:endParaRPr lang="zh-TW" altLang="en-US"/>
          </a:p>
        </p:txBody>
      </p:sp>
      <p:pic>
        <p:nvPicPr>
          <p:cNvPr id="31746" name="Picture 2"/>
          <p:cNvPicPr>
            <a:picLocks noChangeAspect="1" noChangeArrowheads="1"/>
          </p:cNvPicPr>
          <p:nvPr/>
        </p:nvPicPr>
        <p:blipFill>
          <a:blip r:embed="rId2" cstate="print"/>
          <a:srcRect l="6197" t="23250" r="37694" b="23594"/>
          <a:stretch>
            <a:fillRect/>
          </a:stretch>
        </p:blipFill>
        <p:spPr bwMode="auto">
          <a:xfrm>
            <a:off x="0" y="-1"/>
            <a:ext cx="9144000" cy="3284985"/>
          </a:xfrm>
          <a:prstGeom prst="rect">
            <a:avLst/>
          </a:prstGeom>
          <a:noFill/>
          <a:ln w="9525">
            <a:noFill/>
            <a:miter lim="800000"/>
            <a:headEnd/>
            <a:tailEnd/>
          </a:ln>
        </p:spPr>
      </p:pic>
      <p:pic>
        <p:nvPicPr>
          <p:cNvPr id="31747" name="Picture 3"/>
          <p:cNvPicPr>
            <a:picLocks noChangeAspect="1" noChangeArrowheads="1"/>
          </p:cNvPicPr>
          <p:nvPr/>
        </p:nvPicPr>
        <p:blipFill>
          <a:blip r:embed="rId3" cstate="print"/>
          <a:srcRect l="5113" t="20469" r="38778" b="28344"/>
          <a:stretch>
            <a:fillRect/>
          </a:stretch>
        </p:blipFill>
        <p:spPr bwMode="auto">
          <a:xfrm>
            <a:off x="0" y="3284984"/>
            <a:ext cx="9144000" cy="35730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dirty="0"/>
              <a:t>股票 </a:t>
            </a:r>
            <a:r>
              <a:rPr lang="en-US" altLang="zh-TW" dirty="0"/>
              <a:t>vs. </a:t>
            </a:r>
            <a:r>
              <a:rPr lang="zh-TW" altLang="en-US" dirty="0"/>
              <a:t>債券 之</a:t>
            </a:r>
            <a:r>
              <a:rPr lang="zh-TW" altLang="en-US" dirty="0" smtClean="0"/>
              <a:t>關係</a:t>
            </a:r>
            <a:endParaRPr lang="en-US" altLang="zh-TW" dirty="0" smtClean="0"/>
          </a:p>
          <a:p>
            <a:r>
              <a:rPr lang="zh-TW" altLang="en-US" dirty="0"/>
              <a:t>兩者之間為</a:t>
            </a:r>
            <a:r>
              <a:rPr lang="zh-TW" altLang="en-US" dirty="0" smtClean="0"/>
              <a:t>正相關 或 </a:t>
            </a:r>
            <a:r>
              <a:rPr lang="zh-TW" altLang="en-US" dirty="0"/>
              <a:t>負</a:t>
            </a:r>
            <a:r>
              <a:rPr lang="zh-TW" altLang="en-US" dirty="0" smtClean="0"/>
              <a:t>相關 </a:t>
            </a:r>
            <a:r>
              <a:rPr lang="en-US" altLang="zh-TW" dirty="0" smtClean="0"/>
              <a:t>?</a:t>
            </a:r>
          </a:p>
          <a:p>
            <a:endParaRPr lang="zh-TW" altLang="en-US" dirty="0"/>
          </a:p>
        </p:txBody>
      </p:sp>
    </p:spTree>
    <p:extLst>
      <p:ext uri="{BB962C8B-B14F-4D97-AF65-F5344CB8AC3E}">
        <p14:creationId xmlns:p14="http://schemas.microsoft.com/office/powerpoint/2010/main" val="15255717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extLst>
              <p:ext uri="{D42A27DB-BD31-4B8C-83A1-F6EECF244321}">
                <p14:modId xmlns:p14="http://schemas.microsoft.com/office/powerpoint/2010/main" val="1144547400"/>
              </p:ext>
            </p:extLst>
          </p:nvPr>
        </p:nvGraphicFramePr>
        <p:xfrm>
          <a:off x="611556" y="44625"/>
          <a:ext cx="7776867" cy="4637186"/>
        </p:xfrm>
        <a:graphic>
          <a:graphicData uri="http://schemas.openxmlformats.org/drawingml/2006/table">
            <a:tbl>
              <a:tblPr>
                <a:tableStyleId>{3C2FFA5D-87B4-456A-9821-1D502468CF0F}</a:tableStyleId>
              </a:tblPr>
              <a:tblGrid>
                <a:gridCol w="1301109"/>
                <a:gridCol w="3237879"/>
                <a:gridCol w="3237879"/>
              </a:tblGrid>
              <a:tr h="484064">
                <a:tc>
                  <a:txBody>
                    <a:bodyPr/>
                    <a:lstStyle/>
                    <a:p>
                      <a:pPr marL="0" marR="0" algn="ctr">
                        <a:spcBef>
                          <a:spcPts val="0"/>
                        </a:spcBef>
                        <a:spcAft>
                          <a:spcPts val="0"/>
                        </a:spcAft>
                      </a:pPr>
                      <a:endParaRPr lang="zh-TW" altLang="en-US" sz="1400" dirty="0">
                        <a:effectLst/>
                      </a:endParaRPr>
                    </a:p>
                  </a:txBody>
                  <a:tcPr marL="68585" marR="68585" marT="34292" marB="34292" anchor="ctr"/>
                </a:tc>
                <a:tc>
                  <a:txBody>
                    <a:bodyPr/>
                    <a:lstStyle/>
                    <a:p>
                      <a:pPr marL="0" marR="0" algn="ctr">
                        <a:spcBef>
                          <a:spcPts val="0"/>
                        </a:spcBef>
                        <a:spcAft>
                          <a:spcPts val="0"/>
                        </a:spcAft>
                      </a:pPr>
                      <a:r>
                        <a:rPr lang="zh-TW" altLang="en-US" sz="1400" b="1" dirty="0">
                          <a:effectLst/>
                        </a:rPr>
                        <a:t>有利投資的環境</a:t>
                      </a:r>
                    </a:p>
                  </a:txBody>
                  <a:tcPr marL="68585" marR="68585" marT="34292" marB="34292" anchor="ctr"/>
                </a:tc>
                <a:tc>
                  <a:txBody>
                    <a:bodyPr/>
                    <a:lstStyle/>
                    <a:p>
                      <a:pPr marL="0" marR="0" algn="ctr">
                        <a:spcBef>
                          <a:spcPts val="0"/>
                        </a:spcBef>
                        <a:spcAft>
                          <a:spcPts val="0"/>
                        </a:spcAft>
                      </a:pPr>
                      <a:r>
                        <a:rPr lang="zh-TW" altLang="en-US" sz="1400" b="1" dirty="0">
                          <a:effectLst/>
                        </a:rPr>
                        <a:t>不利投資的環境</a:t>
                      </a:r>
                    </a:p>
                  </a:txBody>
                  <a:tcPr marL="68585" marR="68585" marT="34292" marB="34292" anchor="ctr"/>
                </a:tc>
              </a:tr>
              <a:tr h="1097359">
                <a:tc>
                  <a:txBody>
                    <a:bodyPr/>
                    <a:lstStyle/>
                    <a:p>
                      <a:pPr marL="0" marR="0" algn="ctr">
                        <a:spcBef>
                          <a:spcPts val="0"/>
                        </a:spcBef>
                        <a:spcAft>
                          <a:spcPts val="0"/>
                        </a:spcAft>
                      </a:pPr>
                      <a:r>
                        <a:rPr lang="zh-TW" altLang="en-US" sz="1400" b="1" dirty="0">
                          <a:effectLst/>
                        </a:rPr>
                        <a:t>政府債券</a:t>
                      </a:r>
                    </a:p>
                  </a:txBody>
                  <a:tcPr marL="68585" marR="68585" marT="34292" marB="34292" anchor="ctr"/>
                </a:tc>
                <a:tc>
                  <a:txBody>
                    <a:bodyPr/>
                    <a:lstStyle/>
                    <a:p>
                      <a:pPr marL="0" marR="0" algn="ctr">
                        <a:spcBef>
                          <a:spcPts val="0"/>
                        </a:spcBef>
                        <a:spcAft>
                          <a:spcPts val="0"/>
                        </a:spcAft>
                      </a:pPr>
                      <a:r>
                        <a:rPr lang="zh-TW" altLang="en-US" sz="1400" dirty="0">
                          <a:effectLst/>
                        </a:rPr>
                        <a:t>* 存在通貨緊縮的壓力</a:t>
                      </a:r>
                      <a:br>
                        <a:rPr lang="zh-TW" altLang="en-US" sz="1400" dirty="0">
                          <a:effectLst/>
                        </a:rPr>
                      </a:br>
                      <a:r>
                        <a:rPr lang="zh-TW" altLang="en-US" sz="1400" dirty="0">
                          <a:effectLst/>
                        </a:rPr>
                        <a:t>* 長期利率有下調空間</a:t>
                      </a:r>
                      <a:br>
                        <a:rPr lang="zh-TW" altLang="en-US" sz="1400" dirty="0">
                          <a:effectLst/>
                        </a:rPr>
                      </a:br>
                      <a:r>
                        <a:rPr lang="zh-TW" altLang="en-US" sz="1400" dirty="0">
                          <a:effectLst/>
                        </a:rPr>
                        <a:t>* </a:t>
                      </a:r>
                      <a:r>
                        <a:rPr lang="zh-TW" altLang="en-US" sz="1400" b="1" dirty="0">
                          <a:effectLst/>
                        </a:rPr>
                        <a:t>企業壞帳率上升</a:t>
                      </a:r>
                      <a:br>
                        <a:rPr lang="zh-TW" altLang="en-US" sz="1400" b="1" dirty="0">
                          <a:effectLst/>
                        </a:rPr>
                      </a:br>
                      <a:r>
                        <a:rPr lang="zh-TW" altLang="en-US" sz="1400" b="1" dirty="0">
                          <a:effectLst/>
                        </a:rPr>
                        <a:t>* 股票價值被高估</a:t>
                      </a:r>
                      <a:br>
                        <a:rPr lang="zh-TW" altLang="en-US" sz="1400" b="1" dirty="0">
                          <a:effectLst/>
                        </a:rPr>
                      </a:br>
                      <a:r>
                        <a:rPr lang="zh-TW" altLang="en-US" sz="1400" b="1" dirty="0">
                          <a:effectLst/>
                        </a:rPr>
                        <a:t>* 經濟前景不明朗</a:t>
                      </a:r>
                    </a:p>
                  </a:txBody>
                  <a:tcPr marL="68585" marR="68585" marT="34292" marB="34292" anchor="ctr"/>
                </a:tc>
                <a:tc>
                  <a:txBody>
                    <a:bodyPr/>
                    <a:lstStyle/>
                    <a:p>
                      <a:pPr marL="0" marR="0" algn="ctr">
                        <a:spcBef>
                          <a:spcPts val="0"/>
                        </a:spcBef>
                        <a:spcAft>
                          <a:spcPts val="0"/>
                        </a:spcAft>
                      </a:pPr>
                      <a:r>
                        <a:rPr lang="zh-TW" altLang="en-US" sz="1400">
                          <a:effectLst/>
                        </a:rPr>
                        <a:t>* 通膨率上升</a:t>
                      </a:r>
                      <a:br>
                        <a:rPr lang="zh-TW" altLang="en-US" sz="1400">
                          <a:effectLst/>
                        </a:rPr>
                      </a:br>
                      <a:r>
                        <a:rPr lang="zh-TW" altLang="en-US" sz="1400">
                          <a:effectLst/>
                        </a:rPr>
                        <a:t>* 債券價格處於歷史高點或被高估</a:t>
                      </a:r>
                      <a:br>
                        <a:rPr lang="zh-TW" altLang="en-US" sz="1400">
                          <a:effectLst/>
                        </a:rPr>
                      </a:br>
                      <a:r>
                        <a:rPr lang="zh-TW" altLang="en-US" sz="1400">
                          <a:effectLst/>
                        </a:rPr>
                        <a:t>* 整體經濟環境大致穩定</a:t>
                      </a:r>
                    </a:p>
                  </a:txBody>
                  <a:tcPr marL="68585" marR="68585" marT="34292" marB="34292" anchor="ctr"/>
                </a:tc>
              </a:tr>
              <a:tr h="1303114">
                <a:tc>
                  <a:txBody>
                    <a:bodyPr/>
                    <a:lstStyle/>
                    <a:p>
                      <a:pPr marL="0" marR="0" algn="ctr">
                        <a:spcBef>
                          <a:spcPts val="0"/>
                        </a:spcBef>
                        <a:spcAft>
                          <a:spcPts val="0"/>
                        </a:spcAft>
                      </a:pPr>
                      <a:r>
                        <a:rPr lang="zh-TW" altLang="en-US" sz="1400" b="1" dirty="0">
                          <a:effectLst/>
                        </a:rPr>
                        <a:t>公司債券</a:t>
                      </a:r>
                    </a:p>
                  </a:txBody>
                  <a:tcPr marL="68585" marR="68585" marT="34292" marB="34292" anchor="ctr"/>
                </a:tc>
                <a:tc>
                  <a:txBody>
                    <a:bodyPr/>
                    <a:lstStyle/>
                    <a:p>
                      <a:pPr marL="0" marR="0" algn="ctr">
                        <a:spcBef>
                          <a:spcPts val="0"/>
                        </a:spcBef>
                        <a:spcAft>
                          <a:spcPts val="0"/>
                        </a:spcAft>
                      </a:pPr>
                      <a:r>
                        <a:rPr lang="zh-TW" altLang="en-US" sz="1400" dirty="0">
                          <a:effectLst/>
                        </a:rPr>
                        <a:t>* 通貨膨脹率低且穩定</a:t>
                      </a:r>
                      <a:br>
                        <a:rPr lang="zh-TW" altLang="en-US" sz="1400" dirty="0">
                          <a:effectLst/>
                        </a:rPr>
                      </a:br>
                      <a:r>
                        <a:rPr lang="zh-TW" altLang="en-US" sz="1400" dirty="0">
                          <a:effectLst/>
                        </a:rPr>
                        <a:t>* 沒有通貨膨脹的純利成長</a:t>
                      </a:r>
                      <a:br>
                        <a:rPr lang="zh-TW" altLang="en-US" sz="1400" dirty="0">
                          <a:effectLst/>
                        </a:rPr>
                      </a:br>
                      <a:r>
                        <a:rPr lang="zh-TW" altLang="en-US" sz="1400" dirty="0">
                          <a:effectLst/>
                        </a:rPr>
                        <a:t>* </a:t>
                      </a:r>
                      <a:r>
                        <a:rPr lang="zh-TW" altLang="en-US" sz="1400" b="1" dirty="0">
                          <a:effectLst/>
                        </a:rPr>
                        <a:t>長期利率正在下降中</a:t>
                      </a:r>
                      <a:br>
                        <a:rPr lang="zh-TW" altLang="en-US" sz="1400" b="1" dirty="0">
                          <a:effectLst/>
                        </a:rPr>
                      </a:br>
                      <a:r>
                        <a:rPr lang="zh-TW" altLang="en-US" sz="1400" dirty="0">
                          <a:effectLst/>
                        </a:rPr>
                        <a:t>* 公司債券與美國國庫券利差處於歷史高點</a:t>
                      </a:r>
                    </a:p>
                  </a:txBody>
                  <a:tcPr marL="68585" marR="68585" marT="34292" marB="34292" anchor="ctr"/>
                </a:tc>
                <a:tc>
                  <a:txBody>
                    <a:bodyPr/>
                    <a:lstStyle/>
                    <a:p>
                      <a:pPr marL="0" marR="0" algn="ctr">
                        <a:spcBef>
                          <a:spcPts val="0"/>
                        </a:spcBef>
                        <a:spcAft>
                          <a:spcPts val="0"/>
                        </a:spcAft>
                      </a:pPr>
                      <a:r>
                        <a:rPr lang="zh-TW" altLang="en-US" sz="1400" dirty="0">
                          <a:effectLst/>
                        </a:rPr>
                        <a:t>* 通膨率急速上升</a:t>
                      </a:r>
                      <a:r>
                        <a:rPr lang="en-US" altLang="zh-TW" sz="1400" dirty="0">
                          <a:effectLst/>
                        </a:rPr>
                        <a:t>/</a:t>
                      </a:r>
                      <a:r>
                        <a:rPr lang="zh-TW" altLang="en-US" sz="1400" dirty="0">
                          <a:effectLst/>
                        </a:rPr>
                        <a:t>或通貨緊縮出現時</a:t>
                      </a:r>
                      <a:br>
                        <a:rPr lang="zh-TW" altLang="en-US" sz="1400" dirty="0">
                          <a:effectLst/>
                        </a:rPr>
                      </a:br>
                      <a:r>
                        <a:rPr lang="zh-TW" altLang="en-US" sz="1400" dirty="0">
                          <a:effectLst/>
                        </a:rPr>
                        <a:t>* </a:t>
                      </a:r>
                      <a:r>
                        <a:rPr lang="zh-TW" altLang="en-US" sz="1400" b="1" dirty="0">
                          <a:effectLst/>
                        </a:rPr>
                        <a:t>公司債券與美國國庫券利差處於歷史低點</a:t>
                      </a:r>
                    </a:p>
                  </a:txBody>
                  <a:tcPr marL="68585" marR="68585" marT="34292" marB="34292" anchor="ctr"/>
                </a:tc>
              </a:tr>
              <a:tr h="1714624">
                <a:tc>
                  <a:txBody>
                    <a:bodyPr/>
                    <a:lstStyle/>
                    <a:p>
                      <a:pPr marL="0" marR="0" algn="ctr">
                        <a:spcBef>
                          <a:spcPts val="0"/>
                        </a:spcBef>
                        <a:spcAft>
                          <a:spcPts val="0"/>
                        </a:spcAft>
                      </a:pPr>
                      <a:r>
                        <a:rPr lang="zh-TW" altLang="en-US" sz="1400" b="1" dirty="0">
                          <a:effectLst/>
                        </a:rPr>
                        <a:t>高收益債券</a:t>
                      </a:r>
                    </a:p>
                  </a:txBody>
                  <a:tcPr marL="68585" marR="68585" marT="34292" marB="34292" anchor="ctr"/>
                </a:tc>
                <a:tc>
                  <a:txBody>
                    <a:bodyPr/>
                    <a:lstStyle/>
                    <a:p>
                      <a:pPr marL="0" marR="0" algn="ctr">
                        <a:spcBef>
                          <a:spcPts val="0"/>
                        </a:spcBef>
                        <a:spcAft>
                          <a:spcPts val="0"/>
                        </a:spcAft>
                      </a:pPr>
                      <a:r>
                        <a:rPr lang="zh-TW" altLang="en-US" sz="1400" dirty="0">
                          <a:effectLst/>
                        </a:rPr>
                        <a:t>* 通貨膨脹率穩定或有輕微上升可能</a:t>
                      </a:r>
                      <a:br>
                        <a:rPr lang="zh-TW" altLang="en-US" sz="1400" dirty="0">
                          <a:effectLst/>
                        </a:rPr>
                      </a:br>
                      <a:r>
                        <a:rPr lang="zh-TW" altLang="en-US" sz="1400" dirty="0">
                          <a:effectLst/>
                        </a:rPr>
                        <a:t>* 經濟好轉</a:t>
                      </a:r>
                      <a:r>
                        <a:rPr lang="en-US" altLang="zh-TW" sz="1400" dirty="0">
                          <a:effectLst/>
                        </a:rPr>
                        <a:t>/</a:t>
                      </a:r>
                      <a:r>
                        <a:rPr lang="zh-TW" altLang="en-US" sz="1400" dirty="0">
                          <a:effectLst/>
                        </a:rPr>
                        <a:t>企業淨利上升</a:t>
                      </a:r>
                      <a:br>
                        <a:rPr lang="zh-TW" altLang="en-US" sz="1400" dirty="0">
                          <a:effectLst/>
                        </a:rPr>
                      </a:br>
                      <a:r>
                        <a:rPr lang="zh-TW" altLang="en-US" sz="1400" dirty="0">
                          <a:effectLst/>
                        </a:rPr>
                        <a:t>* </a:t>
                      </a:r>
                      <a:r>
                        <a:rPr lang="zh-TW" altLang="en-US" sz="1400" b="1" dirty="0">
                          <a:effectLst/>
                        </a:rPr>
                        <a:t>長期利率處於低點或輕微上揚中</a:t>
                      </a:r>
                      <a:br>
                        <a:rPr lang="zh-TW" altLang="en-US" sz="1400" b="1" dirty="0">
                          <a:effectLst/>
                        </a:rPr>
                      </a:br>
                      <a:r>
                        <a:rPr lang="zh-TW" altLang="en-US" sz="1400" b="1" dirty="0">
                          <a:effectLst/>
                        </a:rPr>
                        <a:t>* 企業壞帳率下降</a:t>
                      </a:r>
                      <a:br>
                        <a:rPr lang="zh-TW" altLang="en-US" sz="1400" b="1" dirty="0">
                          <a:effectLst/>
                        </a:rPr>
                      </a:br>
                      <a:r>
                        <a:rPr lang="zh-TW" altLang="en-US" sz="1400" dirty="0">
                          <a:effectLst/>
                        </a:rPr>
                        <a:t>* </a:t>
                      </a:r>
                      <a:r>
                        <a:rPr lang="zh-TW" altLang="en-US" sz="1400" b="1" dirty="0">
                          <a:effectLst/>
                        </a:rPr>
                        <a:t>公司債券與美國國庫券利差處於歷史高點</a:t>
                      </a:r>
                    </a:p>
                  </a:txBody>
                  <a:tcPr marL="68585" marR="68585" marT="34292" marB="34292" anchor="ctr"/>
                </a:tc>
                <a:tc>
                  <a:txBody>
                    <a:bodyPr/>
                    <a:lstStyle/>
                    <a:p>
                      <a:pPr marL="0" marR="0" algn="ctr">
                        <a:spcBef>
                          <a:spcPts val="0"/>
                        </a:spcBef>
                        <a:spcAft>
                          <a:spcPts val="0"/>
                        </a:spcAft>
                      </a:pPr>
                      <a:r>
                        <a:rPr lang="zh-TW" altLang="en-US" sz="1400" b="1" dirty="0">
                          <a:effectLst/>
                        </a:rPr>
                        <a:t>* 企業壞帳率急速上升</a:t>
                      </a:r>
                      <a:br>
                        <a:rPr lang="zh-TW" altLang="en-US" sz="1400" b="1" dirty="0">
                          <a:effectLst/>
                        </a:rPr>
                      </a:br>
                      <a:r>
                        <a:rPr lang="zh-TW" altLang="en-US" sz="1400" dirty="0">
                          <a:effectLst/>
                        </a:rPr>
                        <a:t>* 通貨緊縮出現時</a:t>
                      </a:r>
                      <a:br>
                        <a:rPr lang="zh-TW" altLang="en-US" sz="1400" dirty="0">
                          <a:effectLst/>
                        </a:rPr>
                      </a:br>
                      <a:r>
                        <a:rPr lang="zh-TW" altLang="en-US" sz="1400" dirty="0">
                          <a:effectLst/>
                        </a:rPr>
                        <a:t>* 經濟正在收縮</a:t>
                      </a:r>
                      <a:br>
                        <a:rPr lang="zh-TW" altLang="en-US" sz="1400" dirty="0">
                          <a:effectLst/>
                        </a:rPr>
                      </a:br>
                      <a:r>
                        <a:rPr lang="zh-TW" altLang="en-US" sz="1400" dirty="0">
                          <a:effectLst/>
                        </a:rPr>
                        <a:t>* 股票價值被高估</a:t>
                      </a:r>
                      <a:br>
                        <a:rPr lang="zh-TW" altLang="en-US" sz="1400" dirty="0">
                          <a:effectLst/>
                        </a:rPr>
                      </a:br>
                      <a:r>
                        <a:rPr lang="zh-TW" altLang="en-US" sz="1400" dirty="0">
                          <a:effectLst/>
                        </a:rPr>
                        <a:t>* 低現金流通期</a:t>
                      </a:r>
                    </a:p>
                  </a:txBody>
                  <a:tcPr marL="68585" marR="68585" marT="34292" marB="34292" anchor="ctr"/>
                </a:tc>
              </a:tr>
            </a:tbl>
          </a:graphicData>
        </a:graphic>
      </p:graphicFrame>
      <p:pic>
        <p:nvPicPr>
          <p:cNvPr id="2050" name="Picture 2" descr="https://www.fidelity.com.tw/static/images/article/education-bonds/img-bonds-faq5-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4797152"/>
            <a:ext cx="5238750" cy="1924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91765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流線">
  <a:themeElements>
    <a:clrScheme name="流線">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流線">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流線">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367</TotalTime>
  <Words>2709</Words>
  <Application>Microsoft Office PowerPoint</Application>
  <PresentationFormat>如螢幕大小 (4:3)</PresentationFormat>
  <Paragraphs>286</Paragraphs>
  <Slides>30</Slides>
  <Notes>0</Notes>
  <HiddenSlides>0</HiddenSlides>
  <MMClips>0</MMClips>
  <ScaleCrop>false</ScaleCrop>
  <HeadingPairs>
    <vt:vector size="4" baseType="variant">
      <vt:variant>
        <vt:lpstr>佈景主題</vt:lpstr>
      </vt:variant>
      <vt:variant>
        <vt:i4>1</vt:i4>
      </vt:variant>
      <vt:variant>
        <vt:lpstr>投影片標題</vt:lpstr>
      </vt:variant>
      <vt:variant>
        <vt:i4>30</vt:i4>
      </vt:variant>
    </vt:vector>
  </HeadingPairs>
  <TitlesOfParts>
    <vt:vector size="31" baseType="lpstr">
      <vt:lpstr>流線</vt:lpstr>
      <vt:lpstr> 第六章 高收益債券</vt:lpstr>
      <vt:lpstr> 什麼是高收益債券？</vt:lpstr>
      <vt:lpstr> 什麼是高收益債券？</vt:lpstr>
      <vt:lpstr> 高收益債券的起源</vt:lpstr>
      <vt:lpstr> 高收益債券的起源</vt:lpstr>
      <vt:lpstr> 高收益債券的起源</vt:lpstr>
      <vt:lpstr> 高收益債券的起源</vt:lpstr>
      <vt:lpstr> 高收益債券介紹</vt:lpstr>
      <vt:lpstr> 高收益債券介紹</vt:lpstr>
      <vt:lpstr> 投資高收益債券的主要風險</vt:lpstr>
      <vt:lpstr> 投資高收益債券的主要風險</vt:lpstr>
      <vt:lpstr> 高報酬高風險</vt:lpstr>
      <vt:lpstr>高收益債投資機會環境</vt:lpstr>
      <vt:lpstr>PowerPoint 簡報</vt:lpstr>
      <vt:lpstr>PowerPoint 簡報</vt:lpstr>
      <vt:lpstr>PowerPoint 簡報</vt:lpstr>
      <vt:lpstr>PowerPoint 簡報</vt:lpstr>
      <vt:lpstr>純粹債券與債券基金的差異</vt:lpstr>
      <vt:lpstr>債券型基金</vt:lpstr>
      <vt:lpstr>依投資地區區分</vt:lpstr>
      <vt:lpstr>依投資標的區分</vt:lpstr>
      <vt:lpstr>債券基金股份類別</vt:lpstr>
      <vt:lpstr>債券基金股份類別</vt:lpstr>
      <vt:lpstr>債券基金股份類別</vt:lpstr>
      <vt:lpstr>PowerPoint 簡報</vt:lpstr>
      <vt:lpstr>債券型基金注意事項</vt:lpstr>
      <vt:lpstr>PowerPoint 簡報</vt:lpstr>
      <vt:lpstr>PowerPoint 簡報</vt:lpstr>
      <vt:lpstr>PowerPoint 簡報</vt:lpstr>
      <vt:lpstr>PowerPoint 簡報</vt:lpstr>
    </vt:vector>
  </TitlesOfParts>
  <Company>Your Company Name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什麼是高收益債券？</dc:title>
  <dc:creator>Your User Name</dc:creator>
  <cp:lastModifiedBy>user</cp:lastModifiedBy>
  <cp:revision>41</cp:revision>
  <dcterms:created xsi:type="dcterms:W3CDTF">2014-03-28T01:50:02Z</dcterms:created>
  <dcterms:modified xsi:type="dcterms:W3CDTF">2019-04-10T04:07:56Z</dcterms:modified>
</cp:coreProperties>
</file>