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notesMasterIdLst>
    <p:notesMasterId r:id="rId42"/>
  </p:notesMasterIdLst>
  <p:handoutMasterIdLst>
    <p:handoutMasterId r:id="rId43"/>
  </p:handoutMasterIdLst>
  <p:sldIdLst>
    <p:sldId id="352" r:id="rId2"/>
    <p:sldId id="353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75" r:id="rId17"/>
    <p:sldId id="367" r:id="rId18"/>
    <p:sldId id="368" r:id="rId19"/>
    <p:sldId id="369" r:id="rId20"/>
    <p:sldId id="376" r:id="rId21"/>
    <p:sldId id="381" r:id="rId22"/>
    <p:sldId id="382" r:id="rId23"/>
    <p:sldId id="370" r:id="rId24"/>
    <p:sldId id="371" r:id="rId25"/>
    <p:sldId id="372" r:id="rId26"/>
    <p:sldId id="383" r:id="rId27"/>
    <p:sldId id="384" r:id="rId28"/>
    <p:sldId id="385" r:id="rId29"/>
    <p:sldId id="373" r:id="rId30"/>
    <p:sldId id="386" r:id="rId31"/>
    <p:sldId id="387" r:id="rId32"/>
    <p:sldId id="374" r:id="rId33"/>
    <p:sldId id="388" r:id="rId34"/>
    <p:sldId id="389" r:id="rId35"/>
    <p:sldId id="377" r:id="rId36"/>
    <p:sldId id="390" r:id="rId37"/>
    <p:sldId id="379" r:id="rId38"/>
    <p:sldId id="378" r:id="rId39"/>
    <p:sldId id="391" r:id="rId40"/>
    <p:sldId id="380" r:id="rId41"/>
  </p:sldIdLst>
  <p:sldSz cx="9144000" cy="6858000" type="screen4x3"/>
  <p:notesSz cx="6735763" cy="9869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AEF7"/>
    <a:srgbClr val="FFFFFF"/>
    <a:srgbClr val="EAEAEA"/>
    <a:srgbClr val="DDDDDD"/>
    <a:srgbClr val="B2B2B2"/>
    <a:srgbClr val="F8F8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7" autoAdjust="0"/>
    <p:restoredTop sz="94622" autoAdjust="0"/>
  </p:normalViewPr>
  <p:slideViewPr>
    <p:cSldViewPr>
      <p:cViewPr varScale="1">
        <p:scale>
          <a:sx n="86" d="100"/>
          <a:sy n="86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838" y="-102"/>
      </p:cViewPr>
      <p:guideLst>
        <p:guide orient="horz" pos="3109"/>
        <p:guide pos="212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9466C-8CE5-4F00-B246-5BA12B52825C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7F27EBB8-2EF4-4E85-B050-21031CA9B912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加總運算 </a:t>
          </a:r>
          <a:r>
            <a:rPr lang="en-US" altLang="zh-TW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(summation operator)</a:t>
          </a:r>
          <a:endParaRPr lang="zh-TW" altLang="en-US" sz="3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7E70C5-19CE-4915-9542-209E6C41AF58}" type="parTrans" cxnId="{26AC7045-8A1A-4563-B7CB-062054A20571}">
      <dgm:prSet/>
      <dgm:spPr/>
      <dgm:t>
        <a:bodyPr/>
        <a:lstStyle/>
        <a:p>
          <a:endParaRPr lang="zh-TW" altLang="en-US"/>
        </a:p>
      </dgm:t>
    </dgm:pt>
    <dgm:pt modelId="{AA574E74-F577-4382-B352-D8C76E8ACC57}" type="sibTrans" cxnId="{26AC7045-8A1A-4563-B7CB-062054A20571}">
      <dgm:prSet/>
      <dgm:spPr/>
      <dgm:t>
        <a:bodyPr/>
        <a:lstStyle/>
        <a:p>
          <a:endParaRPr lang="zh-TW" altLang="en-US"/>
        </a:p>
      </dgm:t>
    </dgm:pt>
    <dgm:pt modelId="{72B584EB-71BE-40AE-885B-97C44BC4274F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平均數 </a:t>
          </a:r>
          <a:r>
            <a:rPr lang="en-US" altLang="zh-TW" sz="3200" b="1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(mean)</a:t>
          </a:r>
          <a:endParaRPr lang="zh-TW" altLang="en-US" sz="3200" b="1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gm:t>
    </dgm:pt>
    <dgm:pt modelId="{81C8D694-7E8A-4783-A43B-A5541771DA9A}" type="parTrans" cxnId="{41AE1D5D-B1F9-4D97-8AA2-8F3026D80915}">
      <dgm:prSet/>
      <dgm:spPr/>
      <dgm:t>
        <a:bodyPr/>
        <a:lstStyle/>
        <a:p>
          <a:endParaRPr lang="zh-TW" altLang="en-US"/>
        </a:p>
      </dgm:t>
    </dgm:pt>
    <dgm:pt modelId="{B7ACEF3C-C62F-4FC7-A166-CD54774D9CE9}" type="sibTrans" cxnId="{41AE1D5D-B1F9-4D97-8AA2-8F3026D80915}">
      <dgm:prSet/>
      <dgm:spPr/>
      <dgm:t>
        <a:bodyPr/>
        <a:lstStyle/>
        <a:p>
          <a:endParaRPr lang="zh-TW" altLang="en-US"/>
        </a:p>
      </dgm:t>
    </dgm:pt>
    <dgm:pt modelId="{27B44447-45A2-46AF-AB42-4B66E42B9258}">
      <dgm:prSet/>
      <dgm:spPr/>
      <dgm:t>
        <a:bodyPr/>
        <a:lstStyle/>
        <a:p>
          <a:endParaRPr lang="zh-TW" altLang="en-US" dirty="0"/>
        </a:p>
      </dgm:t>
    </dgm:pt>
    <dgm:pt modelId="{6F0B5F86-FBA9-4CAE-BC16-3C2B6D219E36}" type="parTrans" cxnId="{D4B10DBF-DD22-4BF5-8DED-068F38083178}">
      <dgm:prSet/>
      <dgm:spPr/>
      <dgm:t>
        <a:bodyPr/>
        <a:lstStyle/>
        <a:p>
          <a:endParaRPr lang="zh-TW" altLang="en-US"/>
        </a:p>
      </dgm:t>
    </dgm:pt>
    <dgm:pt modelId="{7CD232ED-E0B7-4B41-B92A-FC1CD466982A}" type="sibTrans" cxnId="{D4B10DBF-DD22-4BF5-8DED-068F38083178}">
      <dgm:prSet/>
      <dgm:spPr/>
      <dgm:t>
        <a:bodyPr/>
        <a:lstStyle/>
        <a:p>
          <a:endParaRPr lang="zh-TW" altLang="en-US"/>
        </a:p>
      </dgm:t>
    </dgm:pt>
    <dgm:pt modelId="{403A2BA5-E3B2-40A7-8795-EB0DEF2D8767}" type="pres">
      <dgm:prSet presAssocID="{43C9466C-8CE5-4F00-B246-5BA12B52825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37171DD-B86D-4010-914F-D8C3E2B608E5}" type="pres">
      <dgm:prSet presAssocID="{7F27EBB8-2EF4-4E85-B050-21031CA9B912}" presName="parentLin" presStyleCnt="0"/>
      <dgm:spPr/>
    </dgm:pt>
    <dgm:pt modelId="{14EF6C3B-2C37-419E-A517-DEC036DA4848}" type="pres">
      <dgm:prSet presAssocID="{7F27EBB8-2EF4-4E85-B050-21031CA9B912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FE45ACDC-0122-48AE-BE0F-8D4FC5EDDB70}" type="pres">
      <dgm:prSet presAssocID="{7F27EBB8-2EF4-4E85-B050-21031CA9B912}" presName="parentText" presStyleLbl="node1" presStyleIdx="0" presStyleCnt="2" custScaleX="110731" custScaleY="45963" custLinFactNeighborX="-100000" custLinFactNeighborY="-48016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E08C9E-FE0D-45E0-B6AB-2F366E1CAA45}" type="pres">
      <dgm:prSet presAssocID="{7F27EBB8-2EF4-4E85-B050-21031CA9B912}" presName="negativeSpace" presStyleCnt="0"/>
      <dgm:spPr/>
    </dgm:pt>
    <dgm:pt modelId="{BE9B044A-B85E-43B9-B410-2D8033C95926}" type="pres">
      <dgm:prSet presAssocID="{7F27EBB8-2EF4-4E85-B050-21031CA9B912}" presName="childText" presStyleLbl="conFgAcc1" presStyleIdx="0" presStyleCnt="2" custScaleX="85521" custScaleY="69230" custLinFactNeighborX="4525" custLinFactNeighborY="-573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9899644-75DE-4A6F-9F2A-913502F08762}" type="pres">
      <dgm:prSet presAssocID="{AA574E74-F577-4382-B352-D8C76E8ACC57}" presName="spaceBetweenRectangles" presStyleCnt="0"/>
      <dgm:spPr/>
    </dgm:pt>
    <dgm:pt modelId="{C34D7C45-B0CD-4B56-93D4-27050D17CFD3}" type="pres">
      <dgm:prSet presAssocID="{72B584EB-71BE-40AE-885B-97C44BC4274F}" presName="parentLin" presStyleCnt="0"/>
      <dgm:spPr/>
    </dgm:pt>
    <dgm:pt modelId="{6CD9B04A-E6A5-4014-95D7-85774B34EA06}" type="pres">
      <dgm:prSet presAssocID="{72B584EB-71BE-40AE-885B-97C44BC4274F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7A2228BB-DE07-4C64-ABBA-B60155E137BF}" type="pres">
      <dgm:prSet presAssocID="{72B584EB-71BE-40AE-885B-97C44BC4274F}" presName="parentText" presStyleLbl="node1" presStyleIdx="1" presStyleCnt="2" custScaleX="110407" custScaleY="45342" custLinFactX="-646" custLinFactNeighborX="-100000" custLinFactNeighborY="-1591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FBA379-278F-4828-B1DF-1C23E4AD4817}" type="pres">
      <dgm:prSet presAssocID="{72B584EB-71BE-40AE-885B-97C44BC4274F}" presName="negativeSpace" presStyleCnt="0"/>
      <dgm:spPr/>
    </dgm:pt>
    <dgm:pt modelId="{8E7F3464-D331-4EC8-B478-498CCC1CBFF9}" type="pres">
      <dgm:prSet presAssocID="{72B584EB-71BE-40AE-885B-97C44BC4274F}" presName="childText" presStyleLbl="conFgAcc1" presStyleIdx="1" presStyleCnt="2" custScaleX="85521" custScaleY="69897" custLinFactNeighborX="4977" custLinFactNeighborY="48785">
        <dgm:presLayoutVars>
          <dgm:bulletEnabled val="1"/>
        </dgm:presLayoutVars>
      </dgm:prSet>
      <dgm:spPr/>
    </dgm:pt>
  </dgm:ptLst>
  <dgm:cxnLst>
    <dgm:cxn modelId="{63D83DC0-ABE8-4A8C-AC6B-9972FDEA089F}" type="presOf" srcId="{27B44447-45A2-46AF-AB42-4B66E42B9258}" destId="{BE9B044A-B85E-43B9-B410-2D8033C95926}" srcOrd="0" destOrd="0" presId="urn:microsoft.com/office/officeart/2005/8/layout/list1"/>
    <dgm:cxn modelId="{D4B10DBF-DD22-4BF5-8DED-068F38083178}" srcId="{7F27EBB8-2EF4-4E85-B050-21031CA9B912}" destId="{27B44447-45A2-46AF-AB42-4B66E42B9258}" srcOrd="0" destOrd="0" parTransId="{6F0B5F86-FBA9-4CAE-BC16-3C2B6D219E36}" sibTransId="{7CD232ED-E0B7-4B41-B92A-FC1CD466982A}"/>
    <dgm:cxn modelId="{5B99A052-C1A3-4DDC-8A78-27BEF2A88537}" type="presOf" srcId="{7F27EBB8-2EF4-4E85-B050-21031CA9B912}" destId="{14EF6C3B-2C37-419E-A517-DEC036DA4848}" srcOrd="0" destOrd="0" presId="urn:microsoft.com/office/officeart/2005/8/layout/list1"/>
    <dgm:cxn modelId="{41AE1D5D-B1F9-4D97-8AA2-8F3026D80915}" srcId="{43C9466C-8CE5-4F00-B246-5BA12B52825C}" destId="{72B584EB-71BE-40AE-885B-97C44BC4274F}" srcOrd="1" destOrd="0" parTransId="{81C8D694-7E8A-4783-A43B-A5541771DA9A}" sibTransId="{B7ACEF3C-C62F-4FC7-A166-CD54774D9CE9}"/>
    <dgm:cxn modelId="{83A55E6D-759A-463F-B287-69FDFB98330A}" type="presOf" srcId="{7F27EBB8-2EF4-4E85-B050-21031CA9B912}" destId="{FE45ACDC-0122-48AE-BE0F-8D4FC5EDDB70}" srcOrd="1" destOrd="0" presId="urn:microsoft.com/office/officeart/2005/8/layout/list1"/>
    <dgm:cxn modelId="{26AC7045-8A1A-4563-B7CB-062054A20571}" srcId="{43C9466C-8CE5-4F00-B246-5BA12B52825C}" destId="{7F27EBB8-2EF4-4E85-B050-21031CA9B912}" srcOrd="0" destOrd="0" parTransId="{607E70C5-19CE-4915-9542-209E6C41AF58}" sibTransId="{AA574E74-F577-4382-B352-D8C76E8ACC57}"/>
    <dgm:cxn modelId="{79D51550-3F6C-4CA8-80BA-7E0B39A0F305}" type="presOf" srcId="{43C9466C-8CE5-4F00-B246-5BA12B52825C}" destId="{403A2BA5-E3B2-40A7-8795-EB0DEF2D8767}" srcOrd="0" destOrd="0" presId="urn:microsoft.com/office/officeart/2005/8/layout/list1"/>
    <dgm:cxn modelId="{03348F64-E37B-4656-B5B5-9DF5ACA57376}" type="presOf" srcId="{72B584EB-71BE-40AE-885B-97C44BC4274F}" destId="{6CD9B04A-E6A5-4014-95D7-85774B34EA06}" srcOrd="0" destOrd="0" presId="urn:microsoft.com/office/officeart/2005/8/layout/list1"/>
    <dgm:cxn modelId="{936D5D24-885D-48E6-8C3E-7CC478FB19E7}" type="presOf" srcId="{72B584EB-71BE-40AE-885B-97C44BC4274F}" destId="{7A2228BB-DE07-4C64-ABBA-B60155E137BF}" srcOrd="1" destOrd="0" presId="urn:microsoft.com/office/officeart/2005/8/layout/list1"/>
    <dgm:cxn modelId="{7084AF11-65B3-4C4F-A9FB-BB789860FF93}" type="presParOf" srcId="{403A2BA5-E3B2-40A7-8795-EB0DEF2D8767}" destId="{F37171DD-B86D-4010-914F-D8C3E2B608E5}" srcOrd="0" destOrd="0" presId="urn:microsoft.com/office/officeart/2005/8/layout/list1"/>
    <dgm:cxn modelId="{1D61E90F-7C2B-4486-99A2-2E6A6F6C7B19}" type="presParOf" srcId="{F37171DD-B86D-4010-914F-D8C3E2B608E5}" destId="{14EF6C3B-2C37-419E-A517-DEC036DA4848}" srcOrd="0" destOrd="0" presId="urn:microsoft.com/office/officeart/2005/8/layout/list1"/>
    <dgm:cxn modelId="{03571269-FC52-4BDF-A853-85E24D74E5BC}" type="presParOf" srcId="{F37171DD-B86D-4010-914F-D8C3E2B608E5}" destId="{FE45ACDC-0122-48AE-BE0F-8D4FC5EDDB70}" srcOrd="1" destOrd="0" presId="urn:microsoft.com/office/officeart/2005/8/layout/list1"/>
    <dgm:cxn modelId="{3AC55954-D6C7-43CA-BF2E-C860AE5D7E18}" type="presParOf" srcId="{403A2BA5-E3B2-40A7-8795-EB0DEF2D8767}" destId="{35E08C9E-FE0D-45E0-B6AB-2F366E1CAA45}" srcOrd="1" destOrd="0" presId="urn:microsoft.com/office/officeart/2005/8/layout/list1"/>
    <dgm:cxn modelId="{A20DEAA5-8B31-45FD-AA36-2E575E09E7BC}" type="presParOf" srcId="{403A2BA5-E3B2-40A7-8795-EB0DEF2D8767}" destId="{BE9B044A-B85E-43B9-B410-2D8033C95926}" srcOrd="2" destOrd="0" presId="urn:microsoft.com/office/officeart/2005/8/layout/list1"/>
    <dgm:cxn modelId="{EE80F6DF-3706-4E14-A591-7A88229DCB20}" type="presParOf" srcId="{403A2BA5-E3B2-40A7-8795-EB0DEF2D8767}" destId="{D9899644-75DE-4A6F-9F2A-913502F08762}" srcOrd="3" destOrd="0" presId="urn:microsoft.com/office/officeart/2005/8/layout/list1"/>
    <dgm:cxn modelId="{F25AD1E2-23F1-4F8A-A55B-1C13E5E0DD12}" type="presParOf" srcId="{403A2BA5-E3B2-40A7-8795-EB0DEF2D8767}" destId="{C34D7C45-B0CD-4B56-93D4-27050D17CFD3}" srcOrd="4" destOrd="0" presId="urn:microsoft.com/office/officeart/2005/8/layout/list1"/>
    <dgm:cxn modelId="{94D3D3D5-EE8C-4A77-969F-0B5CBC74BC50}" type="presParOf" srcId="{C34D7C45-B0CD-4B56-93D4-27050D17CFD3}" destId="{6CD9B04A-E6A5-4014-95D7-85774B34EA06}" srcOrd="0" destOrd="0" presId="urn:microsoft.com/office/officeart/2005/8/layout/list1"/>
    <dgm:cxn modelId="{3EB0B180-F8EF-419F-959A-09400E19946F}" type="presParOf" srcId="{C34D7C45-B0CD-4B56-93D4-27050D17CFD3}" destId="{7A2228BB-DE07-4C64-ABBA-B60155E137BF}" srcOrd="1" destOrd="0" presId="urn:microsoft.com/office/officeart/2005/8/layout/list1"/>
    <dgm:cxn modelId="{FB3C7A84-4EDA-4CC6-8A6A-E585DFD02C34}" type="presParOf" srcId="{403A2BA5-E3B2-40A7-8795-EB0DEF2D8767}" destId="{D7FBA379-278F-4828-B1DF-1C23E4AD4817}" srcOrd="5" destOrd="0" presId="urn:microsoft.com/office/officeart/2005/8/layout/list1"/>
    <dgm:cxn modelId="{FB1B5224-27F4-4549-9888-3214F332586F}" type="presParOf" srcId="{403A2BA5-E3B2-40A7-8795-EB0DEF2D8767}" destId="{8E7F3464-D331-4EC8-B478-498CCC1CBFF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66F844-0117-42C9-A643-E7E18EB49E2A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3970FD5-1907-4F8B-A6CA-868CC6799B40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變異數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042D2CB1-6ABF-484D-828B-A740D0179372}" type="parTrans" cxnId="{1DF7B8F8-1A6F-4033-8BFB-555FE6F60E28}">
      <dgm:prSet/>
      <dgm:spPr/>
      <dgm:t>
        <a:bodyPr/>
        <a:lstStyle/>
        <a:p>
          <a:endParaRPr lang="zh-TW" altLang="en-US"/>
        </a:p>
      </dgm:t>
    </dgm:pt>
    <dgm:pt modelId="{60EE387B-AF54-453D-AA68-E474648CFDB3}" type="sibTrans" cxnId="{1DF7B8F8-1A6F-4033-8BFB-555FE6F60E28}">
      <dgm:prSet/>
      <dgm:spPr/>
      <dgm:t>
        <a:bodyPr/>
        <a:lstStyle/>
        <a:p>
          <a:endParaRPr lang="zh-TW" altLang="en-US"/>
        </a:p>
      </dgm:t>
    </dgm:pt>
    <dgm:pt modelId="{86F29BAA-BF5A-4334-9771-C5DC87ECAC1D}" type="pres">
      <dgm:prSet presAssocID="{C066F844-0117-42C9-A643-E7E18EB49E2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C69EDC4-A683-48B8-811B-00643B9A87A8}" type="pres">
      <dgm:prSet presAssocID="{F3970FD5-1907-4F8B-A6CA-868CC6799B40}" presName="parentLin" presStyleCnt="0"/>
      <dgm:spPr/>
    </dgm:pt>
    <dgm:pt modelId="{20280CDC-7AF8-4524-8947-62A0889DCB3B}" type="pres">
      <dgm:prSet presAssocID="{F3970FD5-1907-4F8B-A6CA-868CC6799B40}" presName="parentLeftMargin" presStyleLbl="node1" presStyleIdx="0" presStyleCnt="1"/>
      <dgm:spPr/>
      <dgm:t>
        <a:bodyPr/>
        <a:lstStyle/>
        <a:p>
          <a:endParaRPr lang="zh-TW" altLang="en-US"/>
        </a:p>
      </dgm:t>
    </dgm:pt>
    <dgm:pt modelId="{133326FB-F0A0-4FDA-B48C-2CD1B3A00CB3}" type="pres">
      <dgm:prSet presAssocID="{F3970FD5-1907-4F8B-A6CA-868CC6799B40}" presName="parentText" presStyleLbl="node1" presStyleIdx="0" presStyleCnt="1" custScaleY="50231" custLinFactX="-1480" custLinFactNeighborX="-100000" custLinFactNeighborY="-2339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E3E670-76E4-43AE-8B15-B6B9F772D7B2}" type="pres">
      <dgm:prSet presAssocID="{F3970FD5-1907-4F8B-A6CA-868CC6799B40}" presName="negativeSpace" presStyleCnt="0"/>
      <dgm:spPr/>
    </dgm:pt>
    <dgm:pt modelId="{7587205A-9904-4666-948C-6A6BE49E58FA}" type="pres">
      <dgm:prSet presAssocID="{F3970FD5-1907-4F8B-A6CA-868CC6799B40}" presName="childText" presStyleLbl="conFgAcc1" presStyleIdx="0" presStyleCnt="1" custScaleX="87961" custScaleY="224076" custLinFactNeighborX="-1036" custLinFactNeighborY="54078">
        <dgm:presLayoutVars>
          <dgm:bulletEnabled val="1"/>
        </dgm:presLayoutVars>
      </dgm:prSet>
      <dgm:spPr/>
    </dgm:pt>
  </dgm:ptLst>
  <dgm:cxnLst>
    <dgm:cxn modelId="{8E1E4AE4-81D9-4492-A0E6-1BB7B62191FA}" type="presOf" srcId="{F3970FD5-1907-4F8B-A6CA-868CC6799B40}" destId="{133326FB-F0A0-4FDA-B48C-2CD1B3A00CB3}" srcOrd="1" destOrd="0" presId="urn:microsoft.com/office/officeart/2005/8/layout/list1"/>
    <dgm:cxn modelId="{4242C23F-3BE6-47A7-A62B-09963F978687}" type="presOf" srcId="{C066F844-0117-42C9-A643-E7E18EB49E2A}" destId="{86F29BAA-BF5A-4334-9771-C5DC87ECAC1D}" srcOrd="0" destOrd="0" presId="urn:microsoft.com/office/officeart/2005/8/layout/list1"/>
    <dgm:cxn modelId="{51CBBF2D-B6A7-4063-9F24-0BC078C8E6BB}" type="presOf" srcId="{F3970FD5-1907-4F8B-A6CA-868CC6799B40}" destId="{20280CDC-7AF8-4524-8947-62A0889DCB3B}" srcOrd="0" destOrd="0" presId="urn:microsoft.com/office/officeart/2005/8/layout/list1"/>
    <dgm:cxn modelId="{1DF7B8F8-1A6F-4033-8BFB-555FE6F60E28}" srcId="{C066F844-0117-42C9-A643-E7E18EB49E2A}" destId="{F3970FD5-1907-4F8B-A6CA-868CC6799B40}" srcOrd="0" destOrd="0" parTransId="{042D2CB1-6ABF-484D-828B-A740D0179372}" sibTransId="{60EE387B-AF54-453D-AA68-E474648CFDB3}"/>
    <dgm:cxn modelId="{FD1502C6-50F8-45E0-860C-28D601483693}" type="presParOf" srcId="{86F29BAA-BF5A-4334-9771-C5DC87ECAC1D}" destId="{AC69EDC4-A683-48B8-811B-00643B9A87A8}" srcOrd="0" destOrd="0" presId="urn:microsoft.com/office/officeart/2005/8/layout/list1"/>
    <dgm:cxn modelId="{CE423575-F52A-4C48-BF0C-DBC82C721CD9}" type="presParOf" srcId="{AC69EDC4-A683-48B8-811B-00643B9A87A8}" destId="{20280CDC-7AF8-4524-8947-62A0889DCB3B}" srcOrd="0" destOrd="0" presId="urn:microsoft.com/office/officeart/2005/8/layout/list1"/>
    <dgm:cxn modelId="{BF9A42C2-71A2-4A32-85BA-24E0B3FB7DED}" type="presParOf" srcId="{AC69EDC4-A683-48B8-811B-00643B9A87A8}" destId="{133326FB-F0A0-4FDA-B48C-2CD1B3A00CB3}" srcOrd="1" destOrd="0" presId="urn:microsoft.com/office/officeart/2005/8/layout/list1"/>
    <dgm:cxn modelId="{4027E307-F806-4F9B-BA7D-935F874A58DE}" type="presParOf" srcId="{86F29BAA-BF5A-4334-9771-C5DC87ECAC1D}" destId="{F1E3E670-76E4-43AE-8B15-B6B9F772D7B2}" srcOrd="1" destOrd="0" presId="urn:microsoft.com/office/officeart/2005/8/layout/list1"/>
    <dgm:cxn modelId="{647AA18B-1BFB-49F4-BE2C-1B6CB405BD3D}" type="presParOf" srcId="{86F29BAA-BF5A-4334-9771-C5DC87ECAC1D}" destId="{7587205A-9904-4666-948C-6A6BE49E58F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152D15-2914-4751-B4EE-3672DAFE74BA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FC34640-39D7-45D3-AF26-829AD4E64152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線性函數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A889DA56-9765-42F4-8A53-DE1DBF41697D}" type="parTrans" cxnId="{AB50A042-ADAE-418A-9660-DDF57EA3B815}">
      <dgm:prSet/>
      <dgm:spPr/>
      <dgm:t>
        <a:bodyPr/>
        <a:lstStyle/>
        <a:p>
          <a:endParaRPr lang="zh-TW" altLang="en-US"/>
        </a:p>
      </dgm:t>
    </dgm:pt>
    <dgm:pt modelId="{56B875F8-1D41-4E65-B4B3-D56E4B96A1D5}" type="sibTrans" cxnId="{AB50A042-ADAE-418A-9660-DDF57EA3B815}">
      <dgm:prSet/>
      <dgm:spPr/>
      <dgm:t>
        <a:bodyPr/>
        <a:lstStyle/>
        <a:p>
          <a:endParaRPr lang="zh-TW" altLang="en-US"/>
        </a:p>
      </dgm:t>
    </dgm:pt>
    <dgm:pt modelId="{14F61771-0DDC-4F0C-AF26-1961BB1B8084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多變數線性函數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2D3FE554-8D47-4BA2-9073-222418B271B3}" type="parTrans" cxnId="{8B46BF1D-D349-4575-835C-64937C7A4A96}">
      <dgm:prSet/>
      <dgm:spPr/>
      <dgm:t>
        <a:bodyPr/>
        <a:lstStyle/>
        <a:p>
          <a:endParaRPr lang="zh-TW" altLang="en-US"/>
        </a:p>
      </dgm:t>
    </dgm:pt>
    <dgm:pt modelId="{C90675ED-B37A-4F17-98EC-821C5A4BF63B}" type="sibTrans" cxnId="{8B46BF1D-D349-4575-835C-64937C7A4A96}">
      <dgm:prSet/>
      <dgm:spPr/>
      <dgm:t>
        <a:bodyPr/>
        <a:lstStyle/>
        <a:p>
          <a:endParaRPr lang="zh-TW" altLang="en-US"/>
        </a:p>
      </dgm:t>
    </dgm:pt>
    <dgm:pt modelId="{1F1347E6-0FC0-470B-A115-4EF277C2CF09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二次函數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8CE19B9F-8D39-42E4-A0EF-BB29DEB28A71}" type="parTrans" cxnId="{C3177013-672B-4D06-BE3D-210ABD8FAF11}">
      <dgm:prSet/>
      <dgm:spPr/>
      <dgm:t>
        <a:bodyPr/>
        <a:lstStyle/>
        <a:p>
          <a:endParaRPr lang="zh-TW" altLang="en-US"/>
        </a:p>
      </dgm:t>
    </dgm:pt>
    <dgm:pt modelId="{FBE3B5B8-FA21-4C61-8776-A07ED4E669CA}" type="sibTrans" cxnId="{C3177013-672B-4D06-BE3D-210ABD8FAF11}">
      <dgm:prSet/>
      <dgm:spPr/>
      <dgm:t>
        <a:bodyPr/>
        <a:lstStyle/>
        <a:p>
          <a:endParaRPr lang="zh-TW" altLang="en-US"/>
        </a:p>
      </dgm:t>
    </dgm:pt>
    <dgm:pt modelId="{96F5940B-CA8E-4141-9BB3-F8CB08F3ECDD}" type="pres">
      <dgm:prSet presAssocID="{B8152D15-2914-4751-B4EE-3672DAFE74B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94E7D3D-2FEF-4363-92D2-CA2AFF3F41B0}" type="pres">
      <dgm:prSet presAssocID="{5FC34640-39D7-45D3-AF26-829AD4E64152}" presName="parentLin" presStyleCnt="0"/>
      <dgm:spPr/>
    </dgm:pt>
    <dgm:pt modelId="{18B1AA26-AFEB-4F1C-9C3A-3C81BE9DDDE9}" type="pres">
      <dgm:prSet presAssocID="{5FC34640-39D7-45D3-AF26-829AD4E64152}" presName="parentLeftMargin" presStyleLbl="node1" presStyleIdx="0" presStyleCnt="3"/>
      <dgm:spPr/>
      <dgm:t>
        <a:bodyPr/>
        <a:lstStyle/>
        <a:p>
          <a:endParaRPr lang="zh-TW" altLang="en-US"/>
        </a:p>
      </dgm:t>
    </dgm:pt>
    <dgm:pt modelId="{29B91A0B-7783-4D6E-92A1-0FFE651880EE}" type="pres">
      <dgm:prSet presAssocID="{5FC34640-39D7-45D3-AF26-829AD4E64152}" presName="parentText" presStyleLbl="node1" presStyleIdx="0" presStyleCnt="3" custScaleX="88095" custScaleY="44353" custLinFactNeighborX="-100000" custLinFactNeighborY="-3609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872E712-AC47-4953-847F-DD68E3419922}" type="pres">
      <dgm:prSet presAssocID="{5FC34640-39D7-45D3-AF26-829AD4E64152}" presName="negativeSpace" presStyleCnt="0"/>
      <dgm:spPr/>
    </dgm:pt>
    <dgm:pt modelId="{A58958A9-FDB9-49C9-8A30-6E2AE1564BCF}" type="pres">
      <dgm:prSet presAssocID="{5FC34640-39D7-45D3-AF26-829AD4E64152}" presName="childText" presStyleLbl="conFgAcc1" presStyleIdx="0" presStyleCnt="3" custScaleX="91335" custScaleY="67051" custLinFactY="59" custLinFactNeighborX="4569" custLinFactNeighborY="100000">
        <dgm:presLayoutVars>
          <dgm:bulletEnabled val="1"/>
        </dgm:presLayoutVars>
      </dgm:prSet>
      <dgm:spPr/>
    </dgm:pt>
    <dgm:pt modelId="{EEA52DEC-F8C3-45E6-BFFB-701DF250BCED}" type="pres">
      <dgm:prSet presAssocID="{56B875F8-1D41-4E65-B4B3-D56E4B96A1D5}" presName="spaceBetweenRectangles" presStyleCnt="0"/>
      <dgm:spPr/>
    </dgm:pt>
    <dgm:pt modelId="{2584EE16-924B-4569-A3D3-45B4CAA6175D}" type="pres">
      <dgm:prSet presAssocID="{14F61771-0DDC-4F0C-AF26-1961BB1B8084}" presName="parentLin" presStyleCnt="0"/>
      <dgm:spPr/>
    </dgm:pt>
    <dgm:pt modelId="{A584BB33-26AB-4C3A-8782-B7E17EB80C81}" type="pres">
      <dgm:prSet presAssocID="{14F61771-0DDC-4F0C-AF26-1961BB1B8084}" presName="parentLeftMargin" presStyleLbl="node1" presStyleIdx="0" presStyleCnt="3"/>
      <dgm:spPr/>
      <dgm:t>
        <a:bodyPr/>
        <a:lstStyle/>
        <a:p>
          <a:endParaRPr lang="zh-TW" altLang="en-US"/>
        </a:p>
      </dgm:t>
    </dgm:pt>
    <dgm:pt modelId="{D16912E3-3E0F-4921-93C8-8D4A228E4B3D}" type="pres">
      <dgm:prSet presAssocID="{14F61771-0DDC-4F0C-AF26-1961BB1B8084}" presName="parentText" presStyleLbl="node1" presStyleIdx="1" presStyleCnt="3" custScaleX="88987" custScaleY="44619" custLinFactNeighborX="-100000" custLinFactNeighborY="-1229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0AD1085-C64C-474F-827F-F91658087C29}" type="pres">
      <dgm:prSet presAssocID="{14F61771-0DDC-4F0C-AF26-1961BB1B8084}" presName="negativeSpace" presStyleCnt="0"/>
      <dgm:spPr/>
    </dgm:pt>
    <dgm:pt modelId="{9C81BAF6-7C7F-43FA-8B6C-593E496B0358}" type="pres">
      <dgm:prSet presAssocID="{14F61771-0DDC-4F0C-AF26-1961BB1B8084}" presName="childText" presStyleLbl="conFgAcc1" presStyleIdx="1" presStyleCnt="3" custScaleX="92106" custScaleY="69229" custLinFactY="12399" custLinFactNeighborX="2550" custLinFactNeighborY="100000">
        <dgm:presLayoutVars>
          <dgm:bulletEnabled val="1"/>
        </dgm:presLayoutVars>
      </dgm:prSet>
      <dgm:spPr/>
    </dgm:pt>
    <dgm:pt modelId="{D9676644-3983-404A-98EC-B7C83D49E51D}" type="pres">
      <dgm:prSet presAssocID="{C90675ED-B37A-4F17-98EC-821C5A4BF63B}" presName="spaceBetweenRectangles" presStyleCnt="0"/>
      <dgm:spPr/>
    </dgm:pt>
    <dgm:pt modelId="{E83B9320-234B-4734-A25B-CC380E4EF5AF}" type="pres">
      <dgm:prSet presAssocID="{1F1347E6-0FC0-470B-A115-4EF277C2CF09}" presName="parentLin" presStyleCnt="0"/>
      <dgm:spPr/>
    </dgm:pt>
    <dgm:pt modelId="{B695FB82-4B09-4FDE-9E5F-09EC9BD1C91D}" type="pres">
      <dgm:prSet presAssocID="{1F1347E6-0FC0-470B-A115-4EF277C2CF09}" presName="parentLeftMargin" presStyleLbl="node1" presStyleIdx="1" presStyleCnt="3"/>
      <dgm:spPr/>
      <dgm:t>
        <a:bodyPr/>
        <a:lstStyle/>
        <a:p>
          <a:endParaRPr lang="zh-TW" altLang="en-US"/>
        </a:p>
      </dgm:t>
    </dgm:pt>
    <dgm:pt modelId="{FDC7DCFC-65E1-4CF1-8A72-A9840E87AD4C}" type="pres">
      <dgm:prSet presAssocID="{1F1347E6-0FC0-470B-A115-4EF277C2CF09}" presName="parentText" presStyleLbl="node1" presStyleIdx="2" presStyleCnt="3" custScaleX="90462" custScaleY="43293" custLinFactNeighborX="-100000" custLinFactNeighborY="1327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A4D2B52-4147-4D6C-93B2-D50B2ED9FC3F}" type="pres">
      <dgm:prSet presAssocID="{1F1347E6-0FC0-470B-A115-4EF277C2CF09}" presName="negativeSpace" presStyleCnt="0"/>
      <dgm:spPr/>
    </dgm:pt>
    <dgm:pt modelId="{A418419D-EB4E-4251-9EA2-E67FB1F9CCB6}" type="pres">
      <dgm:prSet presAssocID="{1F1347E6-0FC0-470B-A115-4EF277C2CF09}" presName="childText" presStyleLbl="conFgAcc1" presStyleIdx="2" presStyleCnt="3" custScaleX="92106" custScaleY="69228" custLinFactNeighborX="2975" custLinFactNeighborY="85534">
        <dgm:presLayoutVars>
          <dgm:bulletEnabled val="1"/>
        </dgm:presLayoutVars>
      </dgm:prSet>
      <dgm:spPr/>
    </dgm:pt>
  </dgm:ptLst>
  <dgm:cxnLst>
    <dgm:cxn modelId="{3752D759-DE4A-401B-97D7-AC82864806E1}" type="presOf" srcId="{1F1347E6-0FC0-470B-A115-4EF277C2CF09}" destId="{FDC7DCFC-65E1-4CF1-8A72-A9840E87AD4C}" srcOrd="1" destOrd="0" presId="urn:microsoft.com/office/officeart/2005/8/layout/list1"/>
    <dgm:cxn modelId="{8B46BF1D-D349-4575-835C-64937C7A4A96}" srcId="{B8152D15-2914-4751-B4EE-3672DAFE74BA}" destId="{14F61771-0DDC-4F0C-AF26-1961BB1B8084}" srcOrd="1" destOrd="0" parTransId="{2D3FE554-8D47-4BA2-9073-222418B271B3}" sibTransId="{C90675ED-B37A-4F17-98EC-821C5A4BF63B}"/>
    <dgm:cxn modelId="{806EE0E5-B343-4767-8943-719038C86FC5}" type="presOf" srcId="{14F61771-0DDC-4F0C-AF26-1961BB1B8084}" destId="{A584BB33-26AB-4C3A-8782-B7E17EB80C81}" srcOrd="0" destOrd="0" presId="urn:microsoft.com/office/officeart/2005/8/layout/list1"/>
    <dgm:cxn modelId="{AB50A042-ADAE-418A-9660-DDF57EA3B815}" srcId="{B8152D15-2914-4751-B4EE-3672DAFE74BA}" destId="{5FC34640-39D7-45D3-AF26-829AD4E64152}" srcOrd="0" destOrd="0" parTransId="{A889DA56-9765-42F4-8A53-DE1DBF41697D}" sibTransId="{56B875F8-1D41-4E65-B4B3-D56E4B96A1D5}"/>
    <dgm:cxn modelId="{29B28C39-E42E-48CF-93CA-3A8B49F7E5E1}" type="presOf" srcId="{5FC34640-39D7-45D3-AF26-829AD4E64152}" destId="{29B91A0B-7783-4D6E-92A1-0FFE651880EE}" srcOrd="1" destOrd="0" presId="urn:microsoft.com/office/officeart/2005/8/layout/list1"/>
    <dgm:cxn modelId="{ECD40B9E-B614-45D5-8828-1CF90CE9E49B}" type="presOf" srcId="{5FC34640-39D7-45D3-AF26-829AD4E64152}" destId="{18B1AA26-AFEB-4F1C-9C3A-3C81BE9DDDE9}" srcOrd="0" destOrd="0" presId="urn:microsoft.com/office/officeart/2005/8/layout/list1"/>
    <dgm:cxn modelId="{4FD0D7A9-0ADB-461A-9256-21DC59FD2D5B}" type="presOf" srcId="{B8152D15-2914-4751-B4EE-3672DAFE74BA}" destId="{96F5940B-CA8E-4141-9BB3-F8CB08F3ECDD}" srcOrd="0" destOrd="0" presId="urn:microsoft.com/office/officeart/2005/8/layout/list1"/>
    <dgm:cxn modelId="{237D290B-C974-4B59-B1E2-25F92F6D58DC}" type="presOf" srcId="{14F61771-0DDC-4F0C-AF26-1961BB1B8084}" destId="{D16912E3-3E0F-4921-93C8-8D4A228E4B3D}" srcOrd="1" destOrd="0" presId="urn:microsoft.com/office/officeart/2005/8/layout/list1"/>
    <dgm:cxn modelId="{1C61A76E-2E81-4702-87CB-3AE7370231F3}" type="presOf" srcId="{1F1347E6-0FC0-470B-A115-4EF277C2CF09}" destId="{B695FB82-4B09-4FDE-9E5F-09EC9BD1C91D}" srcOrd="0" destOrd="0" presId="urn:microsoft.com/office/officeart/2005/8/layout/list1"/>
    <dgm:cxn modelId="{C3177013-672B-4D06-BE3D-210ABD8FAF11}" srcId="{B8152D15-2914-4751-B4EE-3672DAFE74BA}" destId="{1F1347E6-0FC0-470B-A115-4EF277C2CF09}" srcOrd="2" destOrd="0" parTransId="{8CE19B9F-8D39-42E4-A0EF-BB29DEB28A71}" sibTransId="{FBE3B5B8-FA21-4C61-8776-A07ED4E669CA}"/>
    <dgm:cxn modelId="{08E3D260-90B5-4328-A292-C0E16FC27D71}" type="presParOf" srcId="{96F5940B-CA8E-4141-9BB3-F8CB08F3ECDD}" destId="{C94E7D3D-2FEF-4363-92D2-CA2AFF3F41B0}" srcOrd="0" destOrd="0" presId="urn:microsoft.com/office/officeart/2005/8/layout/list1"/>
    <dgm:cxn modelId="{02F48DF4-A8F6-4C0F-9373-B8873E01802E}" type="presParOf" srcId="{C94E7D3D-2FEF-4363-92D2-CA2AFF3F41B0}" destId="{18B1AA26-AFEB-4F1C-9C3A-3C81BE9DDDE9}" srcOrd="0" destOrd="0" presId="urn:microsoft.com/office/officeart/2005/8/layout/list1"/>
    <dgm:cxn modelId="{949F8DF6-3773-4D69-8E04-77DFF59F1572}" type="presParOf" srcId="{C94E7D3D-2FEF-4363-92D2-CA2AFF3F41B0}" destId="{29B91A0B-7783-4D6E-92A1-0FFE651880EE}" srcOrd="1" destOrd="0" presId="urn:microsoft.com/office/officeart/2005/8/layout/list1"/>
    <dgm:cxn modelId="{94B1E85D-5F28-405D-B89B-1363E51BA254}" type="presParOf" srcId="{96F5940B-CA8E-4141-9BB3-F8CB08F3ECDD}" destId="{A872E712-AC47-4953-847F-DD68E3419922}" srcOrd="1" destOrd="0" presId="urn:microsoft.com/office/officeart/2005/8/layout/list1"/>
    <dgm:cxn modelId="{32DF5BC7-38A6-4C41-A6A3-AC5DFF4ABDAD}" type="presParOf" srcId="{96F5940B-CA8E-4141-9BB3-F8CB08F3ECDD}" destId="{A58958A9-FDB9-49C9-8A30-6E2AE1564BCF}" srcOrd="2" destOrd="0" presId="urn:microsoft.com/office/officeart/2005/8/layout/list1"/>
    <dgm:cxn modelId="{6AAC5A48-ADAB-47CD-9F42-FF200F6A2C72}" type="presParOf" srcId="{96F5940B-CA8E-4141-9BB3-F8CB08F3ECDD}" destId="{EEA52DEC-F8C3-45E6-BFFB-701DF250BCED}" srcOrd="3" destOrd="0" presId="urn:microsoft.com/office/officeart/2005/8/layout/list1"/>
    <dgm:cxn modelId="{B519F7F4-94BF-4D16-8DF3-D259CAF24BF2}" type="presParOf" srcId="{96F5940B-CA8E-4141-9BB3-F8CB08F3ECDD}" destId="{2584EE16-924B-4569-A3D3-45B4CAA6175D}" srcOrd="4" destOrd="0" presId="urn:microsoft.com/office/officeart/2005/8/layout/list1"/>
    <dgm:cxn modelId="{5A5BA78E-7065-49EB-86A8-FCF45A749534}" type="presParOf" srcId="{2584EE16-924B-4569-A3D3-45B4CAA6175D}" destId="{A584BB33-26AB-4C3A-8782-B7E17EB80C81}" srcOrd="0" destOrd="0" presId="urn:microsoft.com/office/officeart/2005/8/layout/list1"/>
    <dgm:cxn modelId="{FC860FD1-1F1E-4772-B80C-C7732E513DB2}" type="presParOf" srcId="{2584EE16-924B-4569-A3D3-45B4CAA6175D}" destId="{D16912E3-3E0F-4921-93C8-8D4A228E4B3D}" srcOrd="1" destOrd="0" presId="urn:microsoft.com/office/officeart/2005/8/layout/list1"/>
    <dgm:cxn modelId="{FB07FF15-C40E-404D-9E5E-B1E58E4B9522}" type="presParOf" srcId="{96F5940B-CA8E-4141-9BB3-F8CB08F3ECDD}" destId="{00AD1085-C64C-474F-827F-F91658087C29}" srcOrd="5" destOrd="0" presId="urn:microsoft.com/office/officeart/2005/8/layout/list1"/>
    <dgm:cxn modelId="{4B6922C5-1D40-4BEF-BF1F-351748D60B6D}" type="presParOf" srcId="{96F5940B-CA8E-4141-9BB3-F8CB08F3ECDD}" destId="{9C81BAF6-7C7F-43FA-8B6C-593E496B0358}" srcOrd="6" destOrd="0" presId="urn:microsoft.com/office/officeart/2005/8/layout/list1"/>
    <dgm:cxn modelId="{F12239A5-1FA7-4793-88E5-39141BA96FAD}" type="presParOf" srcId="{96F5940B-CA8E-4141-9BB3-F8CB08F3ECDD}" destId="{D9676644-3983-404A-98EC-B7C83D49E51D}" srcOrd="7" destOrd="0" presId="urn:microsoft.com/office/officeart/2005/8/layout/list1"/>
    <dgm:cxn modelId="{4C45A4A5-9439-4873-8ABD-F43C148229BB}" type="presParOf" srcId="{96F5940B-CA8E-4141-9BB3-F8CB08F3ECDD}" destId="{E83B9320-234B-4734-A25B-CC380E4EF5AF}" srcOrd="8" destOrd="0" presId="urn:microsoft.com/office/officeart/2005/8/layout/list1"/>
    <dgm:cxn modelId="{6BF157E1-AEF5-4FFF-A0C1-98C946159635}" type="presParOf" srcId="{E83B9320-234B-4734-A25B-CC380E4EF5AF}" destId="{B695FB82-4B09-4FDE-9E5F-09EC9BD1C91D}" srcOrd="0" destOrd="0" presId="urn:microsoft.com/office/officeart/2005/8/layout/list1"/>
    <dgm:cxn modelId="{41F8B3EC-6831-46B2-9E02-2D6EFDD80D51}" type="presParOf" srcId="{E83B9320-234B-4734-A25B-CC380E4EF5AF}" destId="{FDC7DCFC-65E1-4CF1-8A72-A9840E87AD4C}" srcOrd="1" destOrd="0" presId="urn:microsoft.com/office/officeart/2005/8/layout/list1"/>
    <dgm:cxn modelId="{5DE38630-B224-48AD-A264-8E96A1D555F6}" type="presParOf" srcId="{96F5940B-CA8E-4141-9BB3-F8CB08F3ECDD}" destId="{7A4D2B52-4147-4D6C-93B2-D50B2ED9FC3F}" srcOrd="9" destOrd="0" presId="urn:microsoft.com/office/officeart/2005/8/layout/list1"/>
    <dgm:cxn modelId="{FCAA2815-B19F-4A06-9E59-97B66DB08873}" type="presParOf" srcId="{96F5940B-CA8E-4141-9BB3-F8CB08F3ECDD}" destId="{A418419D-EB4E-4251-9EA2-E67FB1F9CCB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7F4A1F-E0A0-4CE3-B86C-5A4A2B05D2DF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CE96B385-DC53-4381-A400-5FA88F729996}">
      <dgm:prSet phldrT="[文字]" custT="1"/>
      <dgm:spPr/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自然對數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61F80E44-2F72-4AAA-8AEB-CB7F35F7F52F}" type="parTrans" cxnId="{9A9789F2-AD24-4B28-AEA2-E3012D7CF9FA}">
      <dgm:prSet/>
      <dgm:spPr/>
      <dgm:t>
        <a:bodyPr/>
        <a:lstStyle/>
        <a:p>
          <a:endParaRPr lang="zh-TW" altLang="en-US"/>
        </a:p>
      </dgm:t>
    </dgm:pt>
    <dgm:pt modelId="{DEBC7E3F-DFBE-409B-AEFD-8DA20C7A871D}" type="sibTrans" cxnId="{9A9789F2-AD24-4B28-AEA2-E3012D7CF9FA}">
      <dgm:prSet/>
      <dgm:spPr/>
      <dgm:t>
        <a:bodyPr/>
        <a:lstStyle/>
        <a:p>
          <a:endParaRPr lang="zh-TW" altLang="en-US"/>
        </a:p>
      </dgm:t>
    </dgm:pt>
    <dgm:pt modelId="{49FBB4F1-8480-4AC0-A358-A32C93AC7AD0}" type="pres">
      <dgm:prSet presAssocID="{FA7F4A1F-E0A0-4CE3-B86C-5A4A2B05D2D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8B6770A-2D6B-4396-90D3-29889454F7CB}" type="pres">
      <dgm:prSet presAssocID="{CE96B385-DC53-4381-A400-5FA88F729996}" presName="parentLin" presStyleCnt="0"/>
      <dgm:spPr/>
    </dgm:pt>
    <dgm:pt modelId="{C6A29237-DAEA-4F0D-A208-4B84C7ED1206}" type="pres">
      <dgm:prSet presAssocID="{CE96B385-DC53-4381-A400-5FA88F729996}" presName="parentLeftMargin" presStyleLbl="node1" presStyleIdx="0" presStyleCnt="1"/>
      <dgm:spPr/>
      <dgm:t>
        <a:bodyPr/>
        <a:lstStyle/>
        <a:p>
          <a:endParaRPr lang="zh-TW" altLang="en-US"/>
        </a:p>
      </dgm:t>
    </dgm:pt>
    <dgm:pt modelId="{125E93CF-2FD2-4321-B595-5D34526A3D4F}" type="pres">
      <dgm:prSet presAssocID="{CE96B385-DC53-4381-A400-5FA88F729996}" presName="parentText" presStyleLbl="node1" presStyleIdx="0" presStyleCnt="1" custScaleX="114864" custScaleY="42871" custLinFactX="-5125" custLinFactNeighborX="-100000" custLinFactNeighborY="-531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17936C-CFF9-4CAA-886A-13E9A7410E3D}" type="pres">
      <dgm:prSet presAssocID="{CE96B385-DC53-4381-A400-5FA88F729996}" presName="negativeSpace" presStyleCnt="0"/>
      <dgm:spPr/>
    </dgm:pt>
    <dgm:pt modelId="{CF1FEAE4-15F7-481D-B93D-71245F34C906}" type="pres">
      <dgm:prSet presAssocID="{CE96B385-DC53-4381-A400-5FA88F729996}" presName="childText" presStyleLbl="conFgAcc1" presStyleIdx="0" presStyleCnt="1" custScaleX="86104" custScaleY="309778" custLinFactNeighborX="4933" custLinFactNeighborY="38551">
        <dgm:presLayoutVars>
          <dgm:bulletEnabled val="1"/>
        </dgm:presLayoutVars>
      </dgm:prSet>
      <dgm:spPr/>
    </dgm:pt>
  </dgm:ptLst>
  <dgm:cxnLst>
    <dgm:cxn modelId="{9A9789F2-AD24-4B28-AEA2-E3012D7CF9FA}" srcId="{FA7F4A1F-E0A0-4CE3-B86C-5A4A2B05D2DF}" destId="{CE96B385-DC53-4381-A400-5FA88F729996}" srcOrd="0" destOrd="0" parTransId="{61F80E44-2F72-4AAA-8AEB-CB7F35F7F52F}" sibTransId="{DEBC7E3F-DFBE-409B-AEFD-8DA20C7A871D}"/>
    <dgm:cxn modelId="{2E8063C2-A982-4848-BC39-42BDCA017283}" type="presOf" srcId="{CE96B385-DC53-4381-A400-5FA88F729996}" destId="{C6A29237-DAEA-4F0D-A208-4B84C7ED1206}" srcOrd="0" destOrd="0" presId="urn:microsoft.com/office/officeart/2005/8/layout/list1"/>
    <dgm:cxn modelId="{8E511AE0-D509-4627-957B-17B68C41A058}" type="presOf" srcId="{FA7F4A1F-E0A0-4CE3-B86C-5A4A2B05D2DF}" destId="{49FBB4F1-8480-4AC0-A358-A32C93AC7AD0}" srcOrd="0" destOrd="0" presId="urn:microsoft.com/office/officeart/2005/8/layout/list1"/>
    <dgm:cxn modelId="{F0C2E99A-6818-4C96-A772-AF954FDAD9DC}" type="presOf" srcId="{CE96B385-DC53-4381-A400-5FA88F729996}" destId="{125E93CF-2FD2-4321-B595-5D34526A3D4F}" srcOrd="1" destOrd="0" presId="urn:microsoft.com/office/officeart/2005/8/layout/list1"/>
    <dgm:cxn modelId="{7B087C4C-5B3C-4D0C-A1EF-66A74974B49E}" type="presParOf" srcId="{49FBB4F1-8480-4AC0-A358-A32C93AC7AD0}" destId="{D8B6770A-2D6B-4396-90D3-29889454F7CB}" srcOrd="0" destOrd="0" presId="urn:microsoft.com/office/officeart/2005/8/layout/list1"/>
    <dgm:cxn modelId="{FBED60FF-CE56-4BA1-B8A7-0B8B6E2E9DD7}" type="presParOf" srcId="{D8B6770A-2D6B-4396-90D3-29889454F7CB}" destId="{C6A29237-DAEA-4F0D-A208-4B84C7ED1206}" srcOrd="0" destOrd="0" presId="urn:microsoft.com/office/officeart/2005/8/layout/list1"/>
    <dgm:cxn modelId="{3E7E7EAC-54BE-4F68-BAA4-6372C3F31A55}" type="presParOf" srcId="{D8B6770A-2D6B-4396-90D3-29889454F7CB}" destId="{125E93CF-2FD2-4321-B595-5D34526A3D4F}" srcOrd="1" destOrd="0" presId="urn:microsoft.com/office/officeart/2005/8/layout/list1"/>
    <dgm:cxn modelId="{970BE825-BAED-4940-90F5-BECCB41BAB29}" type="presParOf" srcId="{49FBB4F1-8480-4AC0-A358-A32C93AC7AD0}" destId="{2317936C-CFF9-4CAA-886A-13E9A7410E3D}" srcOrd="1" destOrd="0" presId="urn:microsoft.com/office/officeart/2005/8/layout/list1"/>
    <dgm:cxn modelId="{F73A1BA5-7E3B-4882-81DC-DDD73BF1191B}" type="presParOf" srcId="{49FBB4F1-8480-4AC0-A358-A32C93AC7AD0}" destId="{CF1FEAE4-15F7-481D-B93D-71245F34C90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5FE38D-3B63-4FEB-9B66-60DEB26FFEF1}" type="doc">
      <dgm:prSet loTypeId="urn:microsoft.com/office/officeart/2005/8/layout/matrix1" loCatId="matrix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zh-TW" altLang="en-US"/>
        </a:p>
      </dgm:t>
    </dgm:pt>
    <dgm:pt modelId="{A26A7843-1A6C-4DA2-967F-3D3F779C1A6A}">
      <dgm:prSet phldrT="[文字]"/>
      <dgm:spPr/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機率分配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2881E28E-A046-4B54-9468-52798A69365D}" type="parTrans" cxnId="{A75FF0F0-AE4C-49AC-92FC-B223C97CA7D2}">
      <dgm:prSet/>
      <dgm:spPr/>
      <dgm:t>
        <a:bodyPr/>
        <a:lstStyle/>
        <a:p>
          <a:endParaRPr lang="zh-TW" altLang="en-US"/>
        </a:p>
      </dgm:t>
    </dgm:pt>
    <dgm:pt modelId="{6D615407-5779-4B25-B651-C7C5E7056911}" type="sibTrans" cxnId="{A75FF0F0-AE4C-49AC-92FC-B223C97CA7D2}">
      <dgm:prSet/>
      <dgm:spPr/>
      <dgm:t>
        <a:bodyPr/>
        <a:lstStyle/>
        <a:p>
          <a:endParaRPr lang="zh-TW" altLang="en-US"/>
        </a:p>
      </dgm:t>
    </dgm:pt>
    <dgm:pt modelId="{9B07DAD1-716E-43B5-A1B3-5F095EF3984B}">
      <dgm:prSet phldrT="[文字]" custT="1"/>
      <dgm:spPr/>
      <dgm:t>
        <a:bodyPr/>
        <a:lstStyle/>
        <a:p>
          <a:r>
            <a:rPr lang="zh-TW" altLang="en-US" sz="3800" b="1" i="1" dirty="0" smtClean="0">
              <a:latin typeface="標楷體" pitchFamily="65" charset="-120"/>
              <a:ea typeface="標楷體" pitchFamily="65" charset="-120"/>
            </a:rPr>
            <a:t>常態分配</a:t>
          </a:r>
          <a:endParaRPr lang="en-US" altLang="zh-TW" sz="3800" b="1" i="1" dirty="0" smtClean="0">
            <a:latin typeface="標楷體" pitchFamily="65" charset="-120"/>
            <a:ea typeface="標楷體" pitchFamily="65" charset="-120"/>
          </a:endParaRPr>
        </a:p>
      </dgm:t>
    </dgm:pt>
    <dgm:pt modelId="{A42198FC-81D0-4A60-A637-58A61B6DFE0F}" type="parTrans" cxnId="{7595C91F-96F2-419E-B7CC-52B9DD7F1D0D}">
      <dgm:prSet/>
      <dgm:spPr/>
      <dgm:t>
        <a:bodyPr/>
        <a:lstStyle/>
        <a:p>
          <a:endParaRPr lang="zh-TW" altLang="en-US"/>
        </a:p>
      </dgm:t>
    </dgm:pt>
    <dgm:pt modelId="{B40D1770-58C9-4FEE-8591-07D5D81BA0D6}" type="sibTrans" cxnId="{7595C91F-96F2-419E-B7CC-52B9DD7F1D0D}">
      <dgm:prSet/>
      <dgm:spPr/>
      <dgm:t>
        <a:bodyPr/>
        <a:lstStyle/>
        <a:p>
          <a:endParaRPr lang="zh-TW" altLang="en-US"/>
        </a:p>
      </dgm:t>
    </dgm:pt>
    <dgm:pt modelId="{9A10C9D2-775A-4A4F-B1DF-EB57FFF80F9D}">
      <dgm:prSet phldrT="[文字]" custT="1"/>
      <dgm:spPr/>
      <dgm:t>
        <a:bodyPr/>
        <a:lstStyle/>
        <a:p>
          <a:r>
            <a:rPr lang="el-GR" altLang="zh-TW" sz="3800" b="1" i="1" dirty="0" smtClean="0">
              <a:latin typeface="標楷體" pitchFamily="65" charset="-120"/>
              <a:ea typeface="標楷體" pitchFamily="65" charset="-120"/>
            </a:rPr>
            <a:t>χ</a:t>
          </a:r>
          <a:r>
            <a:rPr lang="en-US" altLang="zh-TW" sz="3800" b="1" i="1" baseline="30000" dirty="0" smtClean="0">
              <a:latin typeface="標楷體" pitchFamily="65" charset="-120"/>
              <a:ea typeface="標楷體" pitchFamily="65" charset="-120"/>
            </a:rPr>
            <a:t>2</a:t>
          </a:r>
          <a:r>
            <a:rPr lang="en-US" altLang="zh-TW" sz="3800" b="1" i="1" dirty="0" smtClean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3800" b="1" i="1" dirty="0" smtClean="0">
              <a:latin typeface="標楷體" pitchFamily="65" charset="-120"/>
              <a:ea typeface="標楷體" pitchFamily="65" charset="-120"/>
            </a:rPr>
            <a:t>卡方</a:t>
          </a:r>
          <a:r>
            <a:rPr lang="en-US" altLang="zh-TW" sz="3800" b="1" i="1" dirty="0" smtClean="0">
              <a:latin typeface="標楷體" pitchFamily="65" charset="-120"/>
              <a:ea typeface="標楷體" pitchFamily="65" charset="-120"/>
            </a:rPr>
            <a:t>)</a:t>
          </a:r>
          <a:r>
            <a:rPr lang="zh-TW" altLang="en-US" sz="3800" b="1" i="1" dirty="0" smtClean="0">
              <a:latin typeface="標楷體" pitchFamily="65" charset="-120"/>
              <a:ea typeface="標楷體" pitchFamily="65" charset="-120"/>
            </a:rPr>
            <a:t>分配</a:t>
          </a:r>
          <a:endParaRPr lang="zh-TW" altLang="en-US" sz="3800" b="1" i="1" dirty="0">
            <a:latin typeface="標楷體" pitchFamily="65" charset="-120"/>
            <a:ea typeface="標楷體" pitchFamily="65" charset="-120"/>
          </a:endParaRPr>
        </a:p>
      </dgm:t>
    </dgm:pt>
    <dgm:pt modelId="{85458BF0-1D30-41AF-BF2F-BB126FD0279F}" type="parTrans" cxnId="{0FBD31AA-56E0-408C-9D3C-96EB7FEF9B0D}">
      <dgm:prSet/>
      <dgm:spPr/>
      <dgm:t>
        <a:bodyPr/>
        <a:lstStyle/>
        <a:p>
          <a:endParaRPr lang="zh-TW" altLang="en-US"/>
        </a:p>
      </dgm:t>
    </dgm:pt>
    <dgm:pt modelId="{50BED480-5E44-4B19-9BDB-E6A61A1F50A2}" type="sibTrans" cxnId="{0FBD31AA-56E0-408C-9D3C-96EB7FEF9B0D}">
      <dgm:prSet/>
      <dgm:spPr/>
      <dgm:t>
        <a:bodyPr/>
        <a:lstStyle/>
        <a:p>
          <a:endParaRPr lang="zh-TW" altLang="en-US"/>
        </a:p>
      </dgm:t>
    </dgm:pt>
    <dgm:pt modelId="{47265CDB-1D34-481C-9A36-E2D0CF2652EC}">
      <dgm:prSet phldrT="[文字]" custT="1"/>
      <dgm:spPr/>
      <dgm:t>
        <a:bodyPr/>
        <a:lstStyle/>
        <a:p>
          <a:r>
            <a:rPr lang="en-US" altLang="zh-TW" sz="3800" dirty="0" smtClean="0"/>
            <a:t> </a:t>
          </a:r>
          <a:r>
            <a:rPr lang="en-US" altLang="zh-TW" sz="3800" b="1" i="1" dirty="0" smtClean="0">
              <a:latin typeface="Calibri" pitchFamily="34" charset="0"/>
              <a:ea typeface="標楷體" pitchFamily="65" charset="-120"/>
            </a:rPr>
            <a:t>t</a:t>
          </a:r>
          <a:r>
            <a:rPr lang="zh-TW" altLang="en-US" sz="3800" b="1" i="1" dirty="0" smtClean="0">
              <a:latin typeface="Calibri" pitchFamily="34" charset="0"/>
              <a:ea typeface="標楷體" pitchFamily="65" charset="-120"/>
            </a:rPr>
            <a:t>分配</a:t>
          </a:r>
          <a:endParaRPr lang="zh-TW" altLang="en-US" sz="3800" b="1" i="1" dirty="0">
            <a:latin typeface="Calibri" pitchFamily="34" charset="0"/>
            <a:ea typeface="標楷體" pitchFamily="65" charset="-120"/>
          </a:endParaRPr>
        </a:p>
      </dgm:t>
    </dgm:pt>
    <dgm:pt modelId="{65904CE9-5E54-4201-A8D6-664C1737735D}" type="parTrans" cxnId="{945E88A5-5336-4512-ACED-FDDAC3182E5C}">
      <dgm:prSet/>
      <dgm:spPr/>
      <dgm:t>
        <a:bodyPr/>
        <a:lstStyle/>
        <a:p>
          <a:endParaRPr lang="zh-TW" altLang="en-US"/>
        </a:p>
      </dgm:t>
    </dgm:pt>
    <dgm:pt modelId="{BFA2F4A4-49B3-4801-8A05-0D468B9CED34}" type="sibTrans" cxnId="{945E88A5-5336-4512-ACED-FDDAC3182E5C}">
      <dgm:prSet/>
      <dgm:spPr/>
      <dgm:t>
        <a:bodyPr/>
        <a:lstStyle/>
        <a:p>
          <a:endParaRPr lang="zh-TW" altLang="en-US"/>
        </a:p>
      </dgm:t>
    </dgm:pt>
    <dgm:pt modelId="{1A4D4E19-33A5-4215-8307-B2AD16B04BBD}">
      <dgm:prSet phldrT="[文字]" custT="1"/>
      <dgm:spPr/>
      <dgm:t>
        <a:bodyPr/>
        <a:lstStyle/>
        <a:p>
          <a:r>
            <a:rPr lang="en-US" altLang="zh-TW" sz="3800" b="1" i="1" dirty="0" smtClean="0">
              <a:latin typeface="Calibri" pitchFamily="34" charset="0"/>
              <a:ea typeface="標楷體" pitchFamily="65" charset="-120"/>
            </a:rPr>
            <a:t>F</a:t>
          </a:r>
          <a:r>
            <a:rPr lang="zh-TW" altLang="en-US" sz="3800" b="1" i="1" dirty="0" smtClean="0">
              <a:latin typeface="Calibri" pitchFamily="34" charset="0"/>
              <a:ea typeface="標楷體" pitchFamily="65" charset="-120"/>
            </a:rPr>
            <a:t>分配</a:t>
          </a:r>
          <a:endParaRPr lang="zh-TW" altLang="en-US" sz="3800" b="1" i="1" dirty="0">
            <a:latin typeface="Calibri" pitchFamily="34" charset="0"/>
            <a:ea typeface="標楷體" pitchFamily="65" charset="-120"/>
          </a:endParaRPr>
        </a:p>
      </dgm:t>
    </dgm:pt>
    <dgm:pt modelId="{C08D3265-5FA8-4BD6-8BEA-C5B8B211A12E}" type="parTrans" cxnId="{63EBB567-B153-4485-AE9D-CE905BEBCAF2}">
      <dgm:prSet/>
      <dgm:spPr/>
      <dgm:t>
        <a:bodyPr/>
        <a:lstStyle/>
        <a:p>
          <a:endParaRPr lang="zh-TW" altLang="en-US"/>
        </a:p>
      </dgm:t>
    </dgm:pt>
    <dgm:pt modelId="{AE67961D-71C1-4E02-96E3-F618031622DF}" type="sibTrans" cxnId="{63EBB567-B153-4485-AE9D-CE905BEBCAF2}">
      <dgm:prSet/>
      <dgm:spPr/>
      <dgm:t>
        <a:bodyPr/>
        <a:lstStyle/>
        <a:p>
          <a:endParaRPr lang="zh-TW" altLang="en-US"/>
        </a:p>
      </dgm:t>
    </dgm:pt>
    <dgm:pt modelId="{7303A427-0347-4816-8191-F97B6B70BD96}" type="pres">
      <dgm:prSet presAssocID="{B05FE38D-3B63-4FEB-9B66-60DEB26FFEF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E25B0BE-29B3-458C-AE0C-CEC808875B58}" type="pres">
      <dgm:prSet presAssocID="{B05FE38D-3B63-4FEB-9B66-60DEB26FFEF1}" presName="matrix" presStyleCnt="0"/>
      <dgm:spPr/>
    </dgm:pt>
    <dgm:pt modelId="{2209F927-D57B-46C9-904F-64F99976E0A6}" type="pres">
      <dgm:prSet presAssocID="{B05FE38D-3B63-4FEB-9B66-60DEB26FFEF1}" presName="tile1" presStyleLbl="node1" presStyleIdx="0" presStyleCnt="4" custLinFactNeighborX="916" custLinFactNeighborY="-1771"/>
      <dgm:spPr/>
      <dgm:t>
        <a:bodyPr/>
        <a:lstStyle/>
        <a:p>
          <a:endParaRPr lang="zh-TW" altLang="en-US"/>
        </a:p>
      </dgm:t>
    </dgm:pt>
    <dgm:pt modelId="{F912E0CD-8337-4006-A852-6DBCEF2129AB}" type="pres">
      <dgm:prSet presAssocID="{B05FE38D-3B63-4FEB-9B66-60DEB26FFEF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6A64E37-426A-4614-B7DC-20992AC2C986}" type="pres">
      <dgm:prSet presAssocID="{B05FE38D-3B63-4FEB-9B66-60DEB26FFEF1}" presName="tile2" presStyleLbl="node1" presStyleIdx="1" presStyleCnt="4"/>
      <dgm:spPr/>
      <dgm:t>
        <a:bodyPr/>
        <a:lstStyle/>
        <a:p>
          <a:endParaRPr lang="zh-TW" altLang="en-US"/>
        </a:p>
      </dgm:t>
    </dgm:pt>
    <dgm:pt modelId="{AA7E454D-DFEE-4232-AA72-C1482A261B86}" type="pres">
      <dgm:prSet presAssocID="{B05FE38D-3B63-4FEB-9B66-60DEB26FFEF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CDE4326-E44A-4A4C-BA3F-F188B2F900B8}" type="pres">
      <dgm:prSet presAssocID="{B05FE38D-3B63-4FEB-9B66-60DEB26FFEF1}" presName="tile3" presStyleLbl="node1" presStyleIdx="2" presStyleCnt="4"/>
      <dgm:spPr/>
      <dgm:t>
        <a:bodyPr/>
        <a:lstStyle/>
        <a:p>
          <a:endParaRPr lang="zh-TW" altLang="en-US"/>
        </a:p>
      </dgm:t>
    </dgm:pt>
    <dgm:pt modelId="{2EEAADCA-A934-423F-9BB4-B802D041725D}" type="pres">
      <dgm:prSet presAssocID="{B05FE38D-3B63-4FEB-9B66-60DEB26FFEF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4664D2-D953-45B3-851B-372D6FE15308}" type="pres">
      <dgm:prSet presAssocID="{B05FE38D-3B63-4FEB-9B66-60DEB26FFEF1}" presName="tile4" presStyleLbl="node1" presStyleIdx="3" presStyleCnt="4"/>
      <dgm:spPr/>
      <dgm:t>
        <a:bodyPr/>
        <a:lstStyle/>
        <a:p>
          <a:endParaRPr lang="zh-TW" altLang="en-US"/>
        </a:p>
      </dgm:t>
    </dgm:pt>
    <dgm:pt modelId="{D36D3A13-B99B-4DCD-8EDA-AC09CED9805E}" type="pres">
      <dgm:prSet presAssocID="{B05FE38D-3B63-4FEB-9B66-60DEB26FFEF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7A74CCC-30B6-40C1-8C53-8A0AEBE5ABCF}" type="pres">
      <dgm:prSet presAssocID="{B05FE38D-3B63-4FEB-9B66-60DEB26FFEF1}" presName="centerTile" presStyleLbl="fgShp" presStyleIdx="0" presStyleCnt="1" custScaleX="122602" custScaleY="14493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3C1614B-D964-4E32-B7EA-B7061BAB985D}" type="presOf" srcId="{9B07DAD1-716E-43B5-A1B3-5F095EF3984B}" destId="{2209F927-D57B-46C9-904F-64F99976E0A6}" srcOrd="0" destOrd="0" presId="urn:microsoft.com/office/officeart/2005/8/layout/matrix1"/>
    <dgm:cxn modelId="{E9C642C5-16D2-4977-90BF-7D61A2ECC86D}" type="presOf" srcId="{B05FE38D-3B63-4FEB-9B66-60DEB26FFEF1}" destId="{7303A427-0347-4816-8191-F97B6B70BD96}" srcOrd="0" destOrd="0" presId="urn:microsoft.com/office/officeart/2005/8/layout/matrix1"/>
    <dgm:cxn modelId="{7595C91F-96F2-419E-B7CC-52B9DD7F1D0D}" srcId="{A26A7843-1A6C-4DA2-967F-3D3F779C1A6A}" destId="{9B07DAD1-716E-43B5-A1B3-5F095EF3984B}" srcOrd="0" destOrd="0" parTransId="{A42198FC-81D0-4A60-A637-58A61B6DFE0F}" sibTransId="{B40D1770-58C9-4FEE-8591-07D5D81BA0D6}"/>
    <dgm:cxn modelId="{63EBB567-B153-4485-AE9D-CE905BEBCAF2}" srcId="{A26A7843-1A6C-4DA2-967F-3D3F779C1A6A}" destId="{1A4D4E19-33A5-4215-8307-B2AD16B04BBD}" srcOrd="3" destOrd="0" parTransId="{C08D3265-5FA8-4BD6-8BEA-C5B8B211A12E}" sibTransId="{AE67961D-71C1-4E02-96E3-F618031622DF}"/>
    <dgm:cxn modelId="{523ABCE3-1BCB-47D0-87A9-4B896A247848}" type="presOf" srcId="{47265CDB-1D34-481C-9A36-E2D0CF2652EC}" destId="{2EEAADCA-A934-423F-9BB4-B802D041725D}" srcOrd="1" destOrd="0" presId="urn:microsoft.com/office/officeart/2005/8/layout/matrix1"/>
    <dgm:cxn modelId="{0FBD31AA-56E0-408C-9D3C-96EB7FEF9B0D}" srcId="{A26A7843-1A6C-4DA2-967F-3D3F779C1A6A}" destId="{9A10C9D2-775A-4A4F-B1DF-EB57FFF80F9D}" srcOrd="1" destOrd="0" parTransId="{85458BF0-1D30-41AF-BF2F-BB126FD0279F}" sibTransId="{50BED480-5E44-4B19-9BDB-E6A61A1F50A2}"/>
    <dgm:cxn modelId="{330951F0-4174-429B-BCEE-6FA6BCAC0682}" type="presOf" srcId="{9A10C9D2-775A-4A4F-B1DF-EB57FFF80F9D}" destId="{AA7E454D-DFEE-4232-AA72-C1482A261B86}" srcOrd="1" destOrd="0" presId="urn:microsoft.com/office/officeart/2005/8/layout/matrix1"/>
    <dgm:cxn modelId="{945E88A5-5336-4512-ACED-FDDAC3182E5C}" srcId="{A26A7843-1A6C-4DA2-967F-3D3F779C1A6A}" destId="{47265CDB-1D34-481C-9A36-E2D0CF2652EC}" srcOrd="2" destOrd="0" parTransId="{65904CE9-5E54-4201-A8D6-664C1737735D}" sibTransId="{BFA2F4A4-49B3-4801-8A05-0D468B9CED34}"/>
    <dgm:cxn modelId="{7B4B7311-9B4B-42C5-AB25-D26C46C9BE95}" type="presOf" srcId="{47265CDB-1D34-481C-9A36-E2D0CF2652EC}" destId="{7CDE4326-E44A-4A4C-BA3F-F188B2F900B8}" srcOrd="0" destOrd="0" presId="urn:microsoft.com/office/officeart/2005/8/layout/matrix1"/>
    <dgm:cxn modelId="{73AE6B66-77D0-4CE5-9D6A-FC6DB2352268}" type="presOf" srcId="{9B07DAD1-716E-43B5-A1B3-5F095EF3984B}" destId="{F912E0CD-8337-4006-A852-6DBCEF2129AB}" srcOrd="1" destOrd="0" presId="urn:microsoft.com/office/officeart/2005/8/layout/matrix1"/>
    <dgm:cxn modelId="{11C1DA81-A82E-4E71-A97E-FE6293722D14}" type="presOf" srcId="{1A4D4E19-33A5-4215-8307-B2AD16B04BBD}" destId="{2D4664D2-D953-45B3-851B-372D6FE15308}" srcOrd="0" destOrd="0" presId="urn:microsoft.com/office/officeart/2005/8/layout/matrix1"/>
    <dgm:cxn modelId="{7ADA3FE1-F239-4C71-BF37-3C5A85885C82}" type="presOf" srcId="{A26A7843-1A6C-4DA2-967F-3D3F779C1A6A}" destId="{17A74CCC-30B6-40C1-8C53-8A0AEBE5ABCF}" srcOrd="0" destOrd="0" presId="urn:microsoft.com/office/officeart/2005/8/layout/matrix1"/>
    <dgm:cxn modelId="{D81DCA37-2D47-4602-842B-236CEEF25F76}" type="presOf" srcId="{9A10C9D2-775A-4A4F-B1DF-EB57FFF80F9D}" destId="{26A64E37-426A-4614-B7DC-20992AC2C986}" srcOrd="0" destOrd="0" presId="urn:microsoft.com/office/officeart/2005/8/layout/matrix1"/>
    <dgm:cxn modelId="{17E34D87-A79A-4FAF-A2A3-1F9E13D1B4F5}" type="presOf" srcId="{1A4D4E19-33A5-4215-8307-B2AD16B04BBD}" destId="{D36D3A13-B99B-4DCD-8EDA-AC09CED9805E}" srcOrd="1" destOrd="0" presId="urn:microsoft.com/office/officeart/2005/8/layout/matrix1"/>
    <dgm:cxn modelId="{A75FF0F0-AE4C-49AC-92FC-B223C97CA7D2}" srcId="{B05FE38D-3B63-4FEB-9B66-60DEB26FFEF1}" destId="{A26A7843-1A6C-4DA2-967F-3D3F779C1A6A}" srcOrd="0" destOrd="0" parTransId="{2881E28E-A046-4B54-9468-52798A69365D}" sibTransId="{6D615407-5779-4B25-B651-C7C5E7056911}"/>
    <dgm:cxn modelId="{89520B0D-704E-40D1-9D0D-F1052EAD6C58}" type="presParOf" srcId="{7303A427-0347-4816-8191-F97B6B70BD96}" destId="{8E25B0BE-29B3-458C-AE0C-CEC808875B58}" srcOrd="0" destOrd="0" presId="urn:microsoft.com/office/officeart/2005/8/layout/matrix1"/>
    <dgm:cxn modelId="{5142A6DD-4872-4D91-A25D-D12E0E23327B}" type="presParOf" srcId="{8E25B0BE-29B3-458C-AE0C-CEC808875B58}" destId="{2209F927-D57B-46C9-904F-64F99976E0A6}" srcOrd="0" destOrd="0" presId="urn:microsoft.com/office/officeart/2005/8/layout/matrix1"/>
    <dgm:cxn modelId="{B398A7E3-4B65-4485-9734-BE7BA53A416F}" type="presParOf" srcId="{8E25B0BE-29B3-458C-AE0C-CEC808875B58}" destId="{F912E0CD-8337-4006-A852-6DBCEF2129AB}" srcOrd="1" destOrd="0" presId="urn:microsoft.com/office/officeart/2005/8/layout/matrix1"/>
    <dgm:cxn modelId="{19DB59FC-9D8B-4CC4-BFBD-6922FEDF0799}" type="presParOf" srcId="{8E25B0BE-29B3-458C-AE0C-CEC808875B58}" destId="{26A64E37-426A-4614-B7DC-20992AC2C986}" srcOrd="2" destOrd="0" presId="urn:microsoft.com/office/officeart/2005/8/layout/matrix1"/>
    <dgm:cxn modelId="{34CFD75C-4F4D-44F9-8547-595248DF9291}" type="presParOf" srcId="{8E25B0BE-29B3-458C-AE0C-CEC808875B58}" destId="{AA7E454D-DFEE-4232-AA72-C1482A261B86}" srcOrd="3" destOrd="0" presId="urn:microsoft.com/office/officeart/2005/8/layout/matrix1"/>
    <dgm:cxn modelId="{B3B8F8B6-3382-44AB-BAF9-5D51C2380E95}" type="presParOf" srcId="{8E25B0BE-29B3-458C-AE0C-CEC808875B58}" destId="{7CDE4326-E44A-4A4C-BA3F-F188B2F900B8}" srcOrd="4" destOrd="0" presId="urn:microsoft.com/office/officeart/2005/8/layout/matrix1"/>
    <dgm:cxn modelId="{FF37D997-7F68-4ABE-9C9D-0CF678DE75C3}" type="presParOf" srcId="{8E25B0BE-29B3-458C-AE0C-CEC808875B58}" destId="{2EEAADCA-A934-423F-9BB4-B802D041725D}" srcOrd="5" destOrd="0" presId="urn:microsoft.com/office/officeart/2005/8/layout/matrix1"/>
    <dgm:cxn modelId="{0E4A5D06-88B3-4C8E-8D1D-FD8E4864B96A}" type="presParOf" srcId="{8E25B0BE-29B3-458C-AE0C-CEC808875B58}" destId="{2D4664D2-D953-45B3-851B-372D6FE15308}" srcOrd="6" destOrd="0" presId="urn:microsoft.com/office/officeart/2005/8/layout/matrix1"/>
    <dgm:cxn modelId="{B3930B64-63FF-4E65-8C3D-A795B157F2E6}" type="presParOf" srcId="{8E25B0BE-29B3-458C-AE0C-CEC808875B58}" destId="{D36D3A13-B99B-4DCD-8EDA-AC09CED9805E}" srcOrd="7" destOrd="0" presId="urn:microsoft.com/office/officeart/2005/8/layout/matrix1"/>
    <dgm:cxn modelId="{F2608615-67CD-452A-8F60-CACF44781A9C}" type="presParOf" srcId="{7303A427-0347-4816-8191-F97B6B70BD96}" destId="{17A74CCC-30B6-40C1-8C53-8A0AEBE5ABC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9B2F99-9653-4E0F-972F-C4ED76EBAA83}" type="doc">
      <dgm:prSet loTypeId="urn:microsoft.com/office/officeart/2005/8/layout/hList3" loCatId="list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B96710FE-E207-411E-BEF4-57422117D97E}">
      <dgm:prSet phldrT="[文字]" custT="1"/>
      <dgm:spPr/>
      <dgm:t>
        <a:bodyPr/>
        <a:lstStyle/>
        <a:p>
          <a:r>
            <a:rPr lang="zh-TW" altLang="en-US" sz="3600" b="1" dirty="0" smtClean="0">
              <a:latin typeface="標楷體" pitchFamily="65" charset="-120"/>
              <a:ea typeface="標楷體" pitchFamily="65" charset="-120"/>
            </a:rPr>
            <a:t>估計式良寙的三項指標</a:t>
          </a:r>
          <a:endParaRPr lang="zh-TW" altLang="en-US" sz="3600" b="1" dirty="0">
            <a:latin typeface="標楷體" pitchFamily="65" charset="-120"/>
            <a:ea typeface="標楷體" pitchFamily="65" charset="-120"/>
          </a:endParaRPr>
        </a:p>
      </dgm:t>
    </dgm:pt>
    <dgm:pt modelId="{E2D3ABA7-EAAE-4840-B405-AC0560185044}" type="parTrans" cxnId="{43C9A0F5-2671-454D-BABF-5F07A6B54624}">
      <dgm:prSet/>
      <dgm:spPr/>
      <dgm:t>
        <a:bodyPr/>
        <a:lstStyle/>
        <a:p>
          <a:endParaRPr lang="zh-TW" altLang="en-US"/>
        </a:p>
      </dgm:t>
    </dgm:pt>
    <dgm:pt modelId="{5FF4CB11-BACD-47DE-929F-5D8D2A2782CA}" type="sibTrans" cxnId="{43C9A0F5-2671-454D-BABF-5F07A6B54624}">
      <dgm:prSet/>
      <dgm:spPr/>
      <dgm:t>
        <a:bodyPr/>
        <a:lstStyle/>
        <a:p>
          <a:endParaRPr lang="zh-TW" altLang="en-US"/>
        </a:p>
      </dgm:t>
    </dgm:pt>
    <dgm:pt modelId="{F84D9D4D-8C5F-4292-8FB4-C08C697466E3}">
      <dgm:prSet phldrT="[文字]" custT="1"/>
      <dgm:spPr>
        <a:gradFill flip="none"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ln>
          <a:solidFill>
            <a:schemeClr val="bg1"/>
          </a:solidFill>
        </a:ln>
        <a:scene3d>
          <a:camera prst="orthographicFront"/>
          <a:lightRig rig="brightRoom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zh-TW" altLang="en-US" sz="3600" b="1" i="1" dirty="0" smtClean="0">
              <a:latin typeface="標楷體" pitchFamily="65" charset="-120"/>
              <a:ea typeface="標楷體" pitchFamily="65" charset="-120"/>
            </a:rPr>
            <a:t>不偏</a:t>
          </a:r>
          <a:endParaRPr lang="en-US" altLang="zh-TW" sz="3600" b="1" i="1" dirty="0" smtClean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b="1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(unbiased estimator)</a:t>
          </a:r>
          <a:endParaRPr lang="zh-TW" altLang="en-US" sz="2800" b="1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gm:t>
    </dgm:pt>
    <dgm:pt modelId="{978E9C75-A6F0-4C63-AB5E-740A147F7EA8}" type="parTrans" cxnId="{01B0D218-37EF-42F3-9D8A-A60F0763BEAC}">
      <dgm:prSet/>
      <dgm:spPr/>
      <dgm:t>
        <a:bodyPr/>
        <a:lstStyle/>
        <a:p>
          <a:endParaRPr lang="zh-TW" altLang="en-US"/>
        </a:p>
      </dgm:t>
    </dgm:pt>
    <dgm:pt modelId="{06E3087E-4369-411F-81F4-8C4A2A5EE283}" type="sibTrans" cxnId="{01B0D218-37EF-42F3-9D8A-A60F0763BEAC}">
      <dgm:prSet/>
      <dgm:spPr/>
      <dgm:t>
        <a:bodyPr/>
        <a:lstStyle/>
        <a:p>
          <a:endParaRPr lang="zh-TW" altLang="en-US"/>
        </a:p>
      </dgm:t>
    </dgm:pt>
    <dgm:pt modelId="{A603874D-B44E-4191-BCF7-25513CA1AABB}">
      <dgm:prSet phldrT="[文字]" custT="1"/>
      <dgm:spPr>
        <a:gradFill flip="none"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scene3d>
          <a:camera prst="orthographicFront"/>
          <a:lightRig rig="brightRoom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zh-TW" altLang="en-US" sz="3600" b="1" i="1" dirty="0" smtClean="0">
              <a:latin typeface="標楷體" pitchFamily="65" charset="-120"/>
              <a:ea typeface="標楷體" pitchFamily="65" charset="-120"/>
            </a:rPr>
            <a:t>一致性</a:t>
          </a:r>
          <a:endParaRPr lang="en-US" altLang="zh-TW" sz="3600" b="1" i="1" dirty="0" smtClean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b="1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(consistent estimator)</a:t>
          </a:r>
          <a:endParaRPr lang="zh-TW" altLang="en-US" sz="2800" b="1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gm:t>
    </dgm:pt>
    <dgm:pt modelId="{D7C1CE5A-05AA-44EA-B5AA-4F91A5C8B8E5}" type="parTrans" cxnId="{E0F4E5CA-0AC7-42F9-BB32-909235407DFC}">
      <dgm:prSet/>
      <dgm:spPr/>
      <dgm:t>
        <a:bodyPr/>
        <a:lstStyle/>
        <a:p>
          <a:endParaRPr lang="zh-TW" altLang="en-US"/>
        </a:p>
      </dgm:t>
    </dgm:pt>
    <dgm:pt modelId="{FC2A69F6-0FCB-448F-A6EF-B9BC464C4FC7}" type="sibTrans" cxnId="{E0F4E5CA-0AC7-42F9-BB32-909235407DFC}">
      <dgm:prSet/>
      <dgm:spPr/>
      <dgm:t>
        <a:bodyPr/>
        <a:lstStyle/>
        <a:p>
          <a:endParaRPr lang="zh-TW" altLang="en-US"/>
        </a:p>
      </dgm:t>
    </dgm:pt>
    <dgm:pt modelId="{85462EC4-8AD2-41D6-AC62-4A6233902B72}">
      <dgm:prSet phldrT="[文字]" custT="1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scene3d>
          <a:camera prst="orthographicFront"/>
          <a:lightRig rig="brightRoom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zh-TW" altLang="en-US" sz="3600" b="1" i="1" dirty="0" smtClean="0">
              <a:latin typeface="標楷體" pitchFamily="65" charset="-120"/>
              <a:ea typeface="標楷體" pitchFamily="65" charset="-120"/>
            </a:rPr>
            <a:t>效率</a:t>
          </a:r>
          <a:endParaRPr lang="en-US" altLang="zh-TW" sz="3600" b="1" i="1" dirty="0" smtClean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b="1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(efficient)</a:t>
          </a:r>
          <a:endParaRPr lang="zh-TW" altLang="en-US" sz="2800" b="1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gm:t>
    </dgm:pt>
    <dgm:pt modelId="{680A53F3-939C-4BC7-8528-02F0CB770124}" type="parTrans" cxnId="{A1612B17-8A6B-4167-B359-FD5CA16ECC89}">
      <dgm:prSet/>
      <dgm:spPr/>
      <dgm:t>
        <a:bodyPr/>
        <a:lstStyle/>
        <a:p>
          <a:endParaRPr lang="zh-TW" altLang="en-US"/>
        </a:p>
      </dgm:t>
    </dgm:pt>
    <dgm:pt modelId="{A7927F6E-3CCD-4FBC-8D3F-4AFFAB02407A}" type="sibTrans" cxnId="{A1612B17-8A6B-4167-B359-FD5CA16ECC89}">
      <dgm:prSet/>
      <dgm:spPr/>
      <dgm:t>
        <a:bodyPr/>
        <a:lstStyle/>
        <a:p>
          <a:endParaRPr lang="zh-TW" altLang="en-US"/>
        </a:p>
      </dgm:t>
    </dgm:pt>
    <dgm:pt modelId="{D7C2C5A3-2CEA-4A76-9484-7045C2C9D7FE}" type="pres">
      <dgm:prSet presAssocID="{F99B2F99-9653-4E0F-972F-C4ED76EBAA8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2267BC2-28ED-4FB8-8A1E-96A72404F547}" type="pres">
      <dgm:prSet presAssocID="{B96710FE-E207-411E-BEF4-57422117D97E}" presName="roof" presStyleLbl="dkBgShp" presStyleIdx="0" presStyleCnt="2" custLinFactNeighborX="312" custLinFactNeighborY="15581"/>
      <dgm:spPr/>
      <dgm:t>
        <a:bodyPr/>
        <a:lstStyle/>
        <a:p>
          <a:endParaRPr lang="zh-TW" altLang="en-US"/>
        </a:p>
      </dgm:t>
    </dgm:pt>
    <dgm:pt modelId="{E0736920-EDE3-4198-B977-99DD0AC661E7}" type="pres">
      <dgm:prSet presAssocID="{B96710FE-E207-411E-BEF4-57422117D97E}" presName="pillars" presStyleCnt="0"/>
      <dgm:spPr/>
    </dgm:pt>
    <dgm:pt modelId="{D5CE2F7D-3FB0-4013-8C8E-32E82ED38A86}" type="pres">
      <dgm:prSet presAssocID="{B96710FE-E207-411E-BEF4-57422117D97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707AF45-48C4-4D8A-B9E6-18F7B50C4171}" type="pres">
      <dgm:prSet presAssocID="{A603874D-B44E-4191-BCF7-25513CA1AABB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CDA1259-4A33-47DA-8B11-EB75C5898ED1}" type="pres">
      <dgm:prSet presAssocID="{85462EC4-8AD2-41D6-AC62-4A6233902B72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8AF671F-29F9-488F-83A6-C5AD57226B33}" type="pres">
      <dgm:prSet presAssocID="{B96710FE-E207-411E-BEF4-57422117D97E}" presName="base" presStyleLbl="dkBgShp" presStyleIdx="1" presStyleCnt="2"/>
      <dgm:spPr/>
    </dgm:pt>
  </dgm:ptLst>
  <dgm:cxnLst>
    <dgm:cxn modelId="{D0BB7748-2BC7-4C19-A64C-B06AB03E3E44}" type="presOf" srcId="{F99B2F99-9653-4E0F-972F-C4ED76EBAA83}" destId="{D7C2C5A3-2CEA-4A76-9484-7045C2C9D7FE}" srcOrd="0" destOrd="0" presId="urn:microsoft.com/office/officeart/2005/8/layout/hList3"/>
    <dgm:cxn modelId="{E0F4E5CA-0AC7-42F9-BB32-909235407DFC}" srcId="{B96710FE-E207-411E-BEF4-57422117D97E}" destId="{A603874D-B44E-4191-BCF7-25513CA1AABB}" srcOrd="1" destOrd="0" parTransId="{D7C1CE5A-05AA-44EA-B5AA-4F91A5C8B8E5}" sibTransId="{FC2A69F6-0FCB-448F-A6EF-B9BC464C4FC7}"/>
    <dgm:cxn modelId="{0FEB8C63-D526-489A-8291-7F1436B51B68}" type="presOf" srcId="{B96710FE-E207-411E-BEF4-57422117D97E}" destId="{82267BC2-28ED-4FB8-8A1E-96A72404F547}" srcOrd="0" destOrd="0" presId="urn:microsoft.com/office/officeart/2005/8/layout/hList3"/>
    <dgm:cxn modelId="{8B6AF98D-D8D7-473D-9C92-01F04551F807}" type="presOf" srcId="{85462EC4-8AD2-41D6-AC62-4A6233902B72}" destId="{ACDA1259-4A33-47DA-8B11-EB75C5898ED1}" srcOrd="0" destOrd="0" presId="urn:microsoft.com/office/officeart/2005/8/layout/hList3"/>
    <dgm:cxn modelId="{1CDBF14F-44CB-4E47-80DC-342E16BE3513}" type="presOf" srcId="{A603874D-B44E-4191-BCF7-25513CA1AABB}" destId="{A707AF45-48C4-4D8A-B9E6-18F7B50C4171}" srcOrd="0" destOrd="0" presId="urn:microsoft.com/office/officeart/2005/8/layout/hList3"/>
    <dgm:cxn modelId="{01B0D218-37EF-42F3-9D8A-A60F0763BEAC}" srcId="{B96710FE-E207-411E-BEF4-57422117D97E}" destId="{F84D9D4D-8C5F-4292-8FB4-C08C697466E3}" srcOrd="0" destOrd="0" parTransId="{978E9C75-A6F0-4C63-AB5E-740A147F7EA8}" sibTransId="{06E3087E-4369-411F-81F4-8C4A2A5EE283}"/>
    <dgm:cxn modelId="{A1612B17-8A6B-4167-B359-FD5CA16ECC89}" srcId="{B96710FE-E207-411E-BEF4-57422117D97E}" destId="{85462EC4-8AD2-41D6-AC62-4A6233902B72}" srcOrd="2" destOrd="0" parTransId="{680A53F3-939C-4BC7-8528-02F0CB770124}" sibTransId="{A7927F6E-3CCD-4FBC-8D3F-4AFFAB02407A}"/>
    <dgm:cxn modelId="{43C9A0F5-2671-454D-BABF-5F07A6B54624}" srcId="{F99B2F99-9653-4E0F-972F-C4ED76EBAA83}" destId="{B96710FE-E207-411E-BEF4-57422117D97E}" srcOrd="0" destOrd="0" parTransId="{E2D3ABA7-EAAE-4840-B405-AC0560185044}" sibTransId="{5FF4CB11-BACD-47DE-929F-5D8D2A2782CA}"/>
    <dgm:cxn modelId="{DF36AB10-948D-473B-BBAC-5EBC6D899E62}" type="presOf" srcId="{F84D9D4D-8C5F-4292-8FB4-C08C697466E3}" destId="{D5CE2F7D-3FB0-4013-8C8E-32E82ED38A86}" srcOrd="0" destOrd="0" presId="urn:microsoft.com/office/officeart/2005/8/layout/hList3"/>
    <dgm:cxn modelId="{D3908C37-4265-4F4A-BC88-42D43A7B63A2}" type="presParOf" srcId="{D7C2C5A3-2CEA-4A76-9484-7045C2C9D7FE}" destId="{82267BC2-28ED-4FB8-8A1E-96A72404F547}" srcOrd="0" destOrd="0" presId="urn:microsoft.com/office/officeart/2005/8/layout/hList3"/>
    <dgm:cxn modelId="{A4077AA6-CD95-45FD-9F51-ABB1A91B1F68}" type="presParOf" srcId="{D7C2C5A3-2CEA-4A76-9484-7045C2C9D7FE}" destId="{E0736920-EDE3-4198-B977-99DD0AC661E7}" srcOrd="1" destOrd="0" presId="urn:microsoft.com/office/officeart/2005/8/layout/hList3"/>
    <dgm:cxn modelId="{47AD872E-7C97-4EF5-893C-59596600F46F}" type="presParOf" srcId="{E0736920-EDE3-4198-B977-99DD0AC661E7}" destId="{D5CE2F7D-3FB0-4013-8C8E-32E82ED38A86}" srcOrd="0" destOrd="0" presId="urn:microsoft.com/office/officeart/2005/8/layout/hList3"/>
    <dgm:cxn modelId="{64744169-C627-4469-B4C4-86A8964FED68}" type="presParOf" srcId="{E0736920-EDE3-4198-B977-99DD0AC661E7}" destId="{A707AF45-48C4-4D8A-B9E6-18F7B50C4171}" srcOrd="1" destOrd="0" presId="urn:microsoft.com/office/officeart/2005/8/layout/hList3"/>
    <dgm:cxn modelId="{A19C0B57-2F97-4110-90CF-78C622FF73F0}" type="presParOf" srcId="{E0736920-EDE3-4198-B977-99DD0AC661E7}" destId="{ACDA1259-4A33-47DA-8B11-EB75C5898ED1}" srcOrd="2" destOrd="0" presId="urn:microsoft.com/office/officeart/2005/8/layout/hList3"/>
    <dgm:cxn modelId="{532ADEDD-710C-42DE-B065-98EF5999DF2D}" type="presParOf" srcId="{D7C2C5A3-2CEA-4A76-9484-7045C2C9D7FE}" destId="{58AF671F-29F9-488F-83A6-C5AD57226B3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9B044A-B85E-43B9-B410-2D8033C95926}">
      <dsp:nvSpPr>
        <dsp:cNvPr id="0" name=""/>
        <dsp:cNvSpPr/>
      </dsp:nvSpPr>
      <dsp:spPr>
        <a:xfrm>
          <a:off x="360049" y="894614"/>
          <a:ext cx="6804806" cy="11339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7543" tIns="1353820" rIns="617543" bIns="462280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6500" kern="1200" dirty="0"/>
        </a:p>
      </dsp:txBody>
      <dsp:txXfrm>
        <a:off x="360049" y="894614"/>
        <a:ext cx="6804806" cy="1133987"/>
      </dsp:txXfrm>
    </dsp:sp>
    <dsp:sp modelId="{FE45ACDC-0122-48AE-BE0F-8D4FC5EDDB70}">
      <dsp:nvSpPr>
        <dsp:cNvPr id="0" name=""/>
        <dsp:cNvSpPr/>
      </dsp:nvSpPr>
      <dsp:spPr>
        <a:xfrm>
          <a:off x="0" y="252019"/>
          <a:ext cx="6167516" cy="8819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526" tIns="0" rIns="210526" bIns="0" numCol="1" spcCol="1270" anchor="ctr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加總運算 </a:t>
          </a:r>
          <a:r>
            <a:rPr lang="en-US" altLang="zh-TW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(summation operator)</a:t>
          </a:r>
          <a:endParaRPr lang="zh-TW" altLang="en-US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52019"/>
        <a:ext cx="6167516" cy="881938"/>
      </dsp:txXfrm>
    </dsp:sp>
    <dsp:sp modelId="{8E7F3464-D331-4EC8-B478-498CCC1CBFF9}">
      <dsp:nvSpPr>
        <dsp:cNvPr id="0" name=""/>
        <dsp:cNvSpPr/>
      </dsp:nvSpPr>
      <dsp:spPr>
        <a:xfrm>
          <a:off x="396014" y="2959541"/>
          <a:ext cx="6804806" cy="11449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2228BB-DE07-4C64-ABBA-B60155E137BF}">
      <dsp:nvSpPr>
        <dsp:cNvPr id="0" name=""/>
        <dsp:cNvSpPr/>
      </dsp:nvSpPr>
      <dsp:spPr>
        <a:xfrm>
          <a:off x="0" y="2275460"/>
          <a:ext cx="6149469" cy="8700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526" tIns="0" rIns="21052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平均數 </a:t>
          </a:r>
          <a:r>
            <a:rPr lang="en-US" altLang="zh-TW" sz="3200" b="1" kern="12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(mean)</a:t>
          </a:r>
          <a:endParaRPr lang="zh-TW" altLang="en-US" sz="3200" b="1" kern="1200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sp:txBody>
      <dsp:txXfrm>
        <a:off x="0" y="2275460"/>
        <a:ext cx="6149469" cy="87002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87205A-9904-4666-948C-6A6BE49E58FA}">
      <dsp:nvSpPr>
        <dsp:cNvPr id="0" name=""/>
        <dsp:cNvSpPr/>
      </dsp:nvSpPr>
      <dsp:spPr>
        <a:xfrm>
          <a:off x="0" y="1116128"/>
          <a:ext cx="6112209" cy="36703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33326FB-F0A0-4FDA-B48C-2CD1B3A00CB3}">
      <dsp:nvSpPr>
        <dsp:cNvPr id="0" name=""/>
        <dsp:cNvSpPr/>
      </dsp:nvSpPr>
      <dsp:spPr>
        <a:xfrm>
          <a:off x="0" y="144006"/>
          <a:ext cx="4864140" cy="9638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853" tIns="0" rIns="183853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變異數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144006"/>
        <a:ext cx="4864140" cy="9638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8958A9-FDB9-49C9-8A30-6E2AE1564BCF}">
      <dsp:nvSpPr>
        <dsp:cNvPr id="0" name=""/>
        <dsp:cNvSpPr/>
      </dsp:nvSpPr>
      <dsp:spPr>
        <a:xfrm>
          <a:off x="387052" y="1224138"/>
          <a:ext cx="7737247" cy="10982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9B91A0B-7783-4D6E-92A1-0FFE651880EE}">
      <dsp:nvSpPr>
        <dsp:cNvPr id="0" name=""/>
        <dsp:cNvSpPr/>
      </dsp:nvSpPr>
      <dsp:spPr>
        <a:xfrm>
          <a:off x="0" y="288031"/>
          <a:ext cx="5223944" cy="8510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136" tIns="0" rIns="22413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線性函數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288031"/>
        <a:ext cx="5223944" cy="851045"/>
      </dsp:txXfrm>
    </dsp:sp>
    <dsp:sp modelId="{9C81BAF6-7C7F-43FA-8B6C-593E496B0358}">
      <dsp:nvSpPr>
        <dsp:cNvPr id="0" name=""/>
        <dsp:cNvSpPr/>
      </dsp:nvSpPr>
      <dsp:spPr>
        <a:xfrm>
          <a:off x="216017" y="2772312"/>
          <a:ext cx="7802560" cy="11339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6912E3-3E0F-4921-93C8-8D4A228E4B3D}">
      <dsp:nvSpPr>
        <dsp:cNvPr id="0" name=""/>
        <dsp:cNvSpPr/>
      </dsp:nvSpPr>
      <dsp:spPr>
        <a:xfrm>
          <a:off x="0" y="2085608"/>
          <a:ext cx="5276839" cy="856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136" tIns="0" rIns="22413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多變數線性函數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2085608"/>
        <a:ext cx="5276839" cy="856149"/>
      </dsp:txXfrm>
    </dsp:sp>
    <dsp:sp modelId="{A418419D-EB4E-4251-9EA2-E67FB1F9CCB6}">
      <dsp:nvSpPr>
        <dsp:cNvPr id="0" name=""/>
        <dsp:cNvSpPr/>
      </dsp:nvSpPr>
      <dsp:spPr>
        <a:xfrm>
          <a:off x="252020" y="4395106"/>
          <a:ext cx="7802560" cy="113395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C7DCFC-65E1-4CF1-8A72-A9840E87AD4C}">
      <dsp:nvSpPr>
        <dsp:cNvPr id="0" name=""/>
        <dsp:cNvSpPr/>
      </dsp:nvSpPr>
      <dsp:spPr>
        <a:xfrm>
          <a:off x="0" y="3957831"/>
          <a:ext cx="5364305" cy="8307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136" tIns="0" rIns="22413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二次函數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3957831"/>
        <a:ext cx="5364305" cy="83070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1FEAE4-15F7-481D-B93D-71245F34C906}">
      <dsp:nvSpPr>
        <dsp:cNvPr id="0" name=""/>
        <dsp:cNvSpPr/>
      </dsp:nvSpPr>
      <dsp:spPr>
        <a:xfrm>
          <a:off x="396065" y="362440"/>
          <a:ext cx="6913197" cy="50741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E93CF-2FD2-4321-B595-5D34526A3D4F}">
      <dsp:nvSpPr>
        <dsp:cNvPr id="0" name=""/>
        <dsp:cNvSpPr/>
      </dsp:nvSpPr>
      <dsp:spPr>
        <a:xfrm>
          <a:off x="0" y="216027"/>
          <a:ext cx="6455614" cy="8226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2431" tIns="0" rIns="212431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自然對數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216027"/>
        <a:ext cx="6455614" cy="82260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09F927-D57B-46C9-904F-64F99976E0A6}">
      <dsp:nvSpPr>
        <dsp:cNvPr id="0" name=""/>
        <dsp:cNvSpPr/>
      </dsp:nvSpPr>
      <dsp:spPr>
        <a:xfrm rot="16200000">
          <a:off x="880062" y="-846093"/>
          <a:ext cx="2016224" cy="3708412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800" b="1" i="1" kern="1200" dirty="0" smtClean="0">
              <a:latin typeface="標楷體" pitchFamily="65" charset="-120"/>
              <a:ea typeface="標楷體" pitchFamily="65" charset="-120"/>
            </a:rPr>
            <a:t>常態分配</a:t>
          </a:r>
          <a:endParaRPr lang="en-US" altLang="zh-TW" sz="3800" b="1" i="1" kern="1200" dirty="0" smtClean="0">
            <a:latin typeface="標楷體" pitchFamily="65" charset="-120"/>
            <a:ea typeface="標楷體" pitchFamily="65" charset="-120"/>
          </a:endParaRPr>
        </a:p>
      </dsp:txBody>
      <dsp:txXfrm rot="16200000">
        <a:off x="1132090" y="-1098121"/>
        <a:ext cx="1512168" cy="3708412"/>
      </dsp:txXfrm>
    </dsp:sp>
    <dsp:sp modelId="{26A64E37-426A-4614-B7DC-20992AC2C986}">
      <dsp:nvSpPr>
        <dsp:cNvPr id="0" name=""/>
        <dsp:cNvSpPr/>
      </dsp:nvSpPr>
      <dsp:spPr>
        <a:xfrm>
          <a:off x="3708412" y="0"/>
          <a:ext cx="3708412" cy="2016224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zh-TW" sz="3800" b="1" i="1" kern="1200" dirty="0" smtClean="0">
              <a:latin typeface="標楷體" pitchFamily="65" charset="-120"/>
              <a:ea typeface="標楷體" pitchFamily="65" charset="-120"/>
            </a:rPr>
            <a:t>χ</a:t>
          </a:r>
          <a:r>
            <a:rPr lang="en-US" altLang="zh-TW" sz="3800" b="1" i="1" kern="1200" baseline="30000" dirty="0" smtClean="0">
              <a:latin typeface="標楷體" pitchFamily="65" charset="-120"/>
              <a:ea typeface="標楷體" pitchFamily="65" charset="-120"/>
            </a:rPr>
            <a:t>2</a:t>
          </a:r>
          <a:r>
            <a:rPr lang="en-US" altLang="zh-TW" sz="3800" b="1" i="1" kern="1200" dirty="0" smtClean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3800" b="1" i="1" kern="1200" dirty="0" smtClean="0">
              <a:latin typeface="標楷體" pitchFamily="65" charset="-120"/>
              <a:ea typeface="標楷體" pitchFamily="65" charset="-120"/>
            </a:rPr>
            <a:t>卡方</a:t>
          </a:r>
          <a:r>
            <a:rPr lang="en-US" altLang="zh-TW" sz="3800" b="1" i="1" kern="1200" dirty="0" smtClean="0">
              <a:latin typeface="標楷體" pitchFamily="65" charset="-120"/>
              <a:ea typeface="標楷體" pitchFamily="65" charset="-120"/>
            </a:rPr>
            <a:t>)</a:t>
          </a:r>
          <a:r>
            <a:rPr lang="zh-TW" altLang="en-US" sz="3800" b="1" i="1" kern="1200" dirty="0" smtClean="0">
              <a:latin typeface="標楷體" pitchFamily="65" charset="-120"/>
              <a:ea typeface="標楷體" pitchFamily="65" charset="-120"/>
            </a:rPr>
            <a:t>分配</a:t>
          </a:r>
          <a:endParaRPr lang="zh-TW" altLang="en-US" sz="3800" b="1" i="1" kern="1200" dirty="0">
            <a:latin typeface="標楷體" pitchFamily="65" charset="-120"/>
            <a:ea typeface="標楷體" pitchFamily="65" charset="-120"/>
          </a:endParaRPr>
        </a:p>
      </dsp:txBody>
      <dsp:txXfrm>
        <a:off x="3708412" y="0"/>
        <a:ext cx="3708412" cy="1512168"/>
      </dsp:txXfrm>
    </dsp:sp>
    <dsp:sp modelId="{7CDE4326-E44A-4A4C-BA3F-F188B2F900B8}">
      <dsp:nvSpPr>
        <dsp:cNvPr id="0" name=""/>
        <dsp:cNvSpPr/>
      </dsp:nvSpPr>
      <dsp:spPr>
        <a:xfrm rot="10800000">
          <a:off x="0" y="2016224"/>
          <a:ext cx="3708412" cy="2016224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kern="1200" dirty="0" smtClean="0"/>
            <a:t> </a:t>
          </a:r>
          <a:r>
            <a:rPr lang="en-US" altLang="zh-TW" sz="3800" b="1" i="1" kern="1200" dirty="0" smtClean="0">
              <a:latin typeface="Calibri" pitchFamily="34" charset="0"/>
              <a:ea typeface="標楷體" pitchFamily="65" charset="-120"/>
            </a:rPr>
            <a:t>t</a:t>
          </a:r>
          <a:r>
            <a:rPr lang="zh-TW" altLang="en-US" sz="3800" b="1" i="1" kern="1200" dirty="0" smtClean="0">
              <a:latin typeface="Calibri" pitchFamily="34" charset="0"/>
              <a:ea typeface="標楷體" pitchFamily="65" charset="-120"/>
            </a:rPr>
            <a:t>分配</a:t>
          </a:r>
          <a:endParaRPr lang="zh-TW" altLang="en-US" sz="3800" b="1" i="1" kern="1200" dirty="0">
            <a:latin typeface="Calibri" pitchFamily="34" charset="0"/>
            <a:ea typeface="標楷體" pitchFamily="65" charset="-120"/>
          </a:endParaRPr>
        </a:p>
      </dsp:txBody>
      <dsp:txXfrm rot="10800000">
        <a:off x="0" y="2520280"/>
        <a:ext cx="3708412" cy="1512168"/>
      </dsp:txXfrm>
    </dsp:sp>
    <dsp:sp modelId="{2D4664D2-D953-45B3-851B-372D6FE15308}">
      <dsp:nvSpPr>
        <dsp:cNvPr id="0" name=""/>
        <dsp:cNvSpPr/>
      </dsp:nvSpPr>
      <dsp:spPr>
        <a:xfrm rot="5400000">
          <a:off x="4554505" y="1170130"/>
          <a:ext cx="2016224" cy="3708412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b="1" i="1" kern="1200" dirty="0" smtClean="0">
              <a:latin typeface="Calibri" pitchFamily="34" charset="0"/>
              <a:ea typeface="標楷體" pitchFamily="65" charset="-120"/>
            </a:rPr>
            <a:t>F</a:t>
          </a:r>
          <a:r>
            <a:rPr lang="zh-TW" altLang="en-US" sz="3800" b="1" i="1" kern="1200" dirty="0" smtClean="0">
              <a:latin typeface="Calibri" pitchFamily="34" charset="0"/>
              <a:ea typeface="標楷體" pitchFamily="65" charset="-120"/>
            </a:rPr>
            <a:t>分配</a:t>
          </a:r>
          <a:endParaRPr lang="zh-TW" altLang="en-US" sz="3800" b="1" i="1" kern="1200" dirty="0">
            <a:latin typeface="Calibri" pitchFamily="34" charset="0"/>
            <a:ea typeface="標楷體" pitchFamily="65" charset="-120"/>
          </a:endParaRPr>
        </a:p>
      </dsp:txBody>
      <dsp:txXfrm rot="5400000">
        <a:off x="4806533" y="1422158"/>
        <a:ext cx="1512168" cy="3708412"/>
      </dsp:txXfrm>
    </dsp:sp>
    <dsp:sp modelId="{17A74CCC-30B6-40C1-8C53-8A0AEBE5ABCF}">
      <dsp:nvSpPr>
        <dsp:cNvPr id="0" name=""/>
        <dsp:cNvSpPr/>
      </dsp:nvSpPr>
      <dsp:spPr>
        <a:xfrm>
          <a:off x="2344435" y="1285665"/>
          <a:ext cx="2727952" cy="1461117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400" b="1" kern="1200" dirty="0" smtClean="0">
              <a:latin typeface="標楷體" pitchFamily="65" charset="-120"/>
              <a:ea typeface="標楷體" pitchFamily="65" charset="-120"/>
            </a:rPr>
            <a:t>機率分配</a:t>
          </a:r>
          <a:endParaRPr lang="zh-TW" altLang="en-US" sz="4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2344435" y="1285665"/>
        <a:ext cx="2727952" cy="146111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267BC2-28ED-4FB8-8A1E-96A72404F547}">
      <dsp:nvSpPr>
        <dsp:cNvPr id="0" name=""/>
        <dsp:cNvSpPr/>
      </dsp:nvSpPr>
      <dsp:spPr>
        <a:xfrm>
          <a:off x="0" y="218235"/>
          <a:ext cx="8229600" cy="1400651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標楷體" pitchFamily="65" charset="-120"/>
              <a:ea typeface="標楷體" pitchFamily="65" charset="-120"/>
            </a:rPr>
            <a:t>估計式良寙的三項指標</a:t>
          </a:r>
          <a:endParaRPr lang="zh-TW" altLang="en-US" sz="36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0" y="218235"/>
        <a:ext cx="8229600" cy="1400651"/>
      </dsp:txXfrm>
    </dsp:sp>
    <dsp:sp modelId="{D5CE2F7D-3FB0-4013-8C8E-32E82ED38A86}">
      <dsp:nvSpPr>
        <dsp:cNvPr id="0" name=""/>
        <dsp:cNvSpPr/>
      </dsp:nvSpPr>
      <dsp:spPr>
        <a:xfrm>
          <a:off x="4018" y="1400651"/>
          <a:ext cx="2740521" cy="2941367"/>
        </a:xfrm>
        <a:prstGeom prst="rect">
          <a:avLst/>
        </a:prstGeom>
        <a:gradFill flip="none"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ln>
          <a:solidFill>
            <a:schemeClr val="bg1"/>
          </a:solidFill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brightRoom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i="1" kern="1200" dirty="0" smtClean="0">
              <a:latin typeface="標楷體" pitchFamily="65" charset="-120"/>
              <a:ea typeface="標楷體" pitchFamily="65" charset="-120"/>
            </a:rPr>
            <a:t>不偏</a:t>
          </a:r>
          <a:endParaRPr lang="en-US" altLang="zh-TW" sz="3600" b="1" i="1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(unbiased estimator)</a:t>
          </a:r>
          <a:endParaRPr lang="zh-TW" altLang="en-US" sz="2800" b="1" kern="1200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sp:txBody>
      <dsp:txXfrm>
        <a:off x="4018" y="1400651"/>
        <a:ext cx="2740521" cy="2941367"/>
      </dsp:txXfrm>
    </dsp:sp>
    <dsp:sp modelId="{A707AF45-48C4-4D8A-B9E6-18F7B50C4171}">
      <dsp:nvSpPr>
        <dsp:cNvPr id="0" name=""/>
        <dsp:cNvSpPr/>
      </dsp:nvSpPr>
      <dsp:spPr>
        <a:xfrm>
          <a:off x="2744539" y="1400651"/>
          <a:ext cx="2740521" cy="2941367"/>
        </a:xfrm>
        <a:prstGeom prst="rect">
          <a:avLst/>
        </a:prstGeom>
        <a:gradFill flip="none"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brightRoom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i="1" kern="1200" dirty="0" smtClean="0">
              <a:latin typeface="標楷體" pitchFamily="65" charset="-120"/>
              <a:ea typeface="標楷體" pitchFamily="65" charset="-120"/>
            </a:rPr>
            <a:t>一致性</a:t>
          </a:r>
          <a:endParaRPr lang="en-US" altLang="zh-TW" sz="3600" b="1" i="1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(consistent estimator)</a:t>
          </a:r>
          <a:endParaRPr lang="zh-TW" altLang="en-US" sz="2800" b="1" kern="1200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sp:txBody>
      <dsp:txXfrm>
        <a:off x="2744539" y="1400651"/>
        <a:ext cx="2740521" cy="2941367"/>
      </dsp:txXfrm>
    </dsp:sp>
    <dsp:sp modelId="{ACDA1259-4A33-47DA-8B11-EB75C5898ED1}">
      <dsp:nvSpPr>
        <dsp:cNvPr id="0" name=""/>
        <dsp:cNvSpPr/>
      </dsp:nvSpPr>
      <dsp:spPr>
        <a:xfrm>
          <a:off x="5485060" y="1400651"/>
          <a:ext cx="2740521" cy="2941367"/>
        </a:xfrm>
        <a:prstGeom prst="rect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brightRoom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i="1" kern="1200" dirty="0" smtClean="0">
              <a:latin typeface="標楷體" pitchFamily="65" charset="-120"/>
              <a:ea typeface="標楷體" pitchFamily="65" charset="-120"/>
            </a:rPr>
            <a:t>效率</a:t>
          </a:r>
          <a:endParaRPr lang="en-US" altLang="zh-TW" sz="3600" b="1" i="1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(efficient)</a:t>
          </a:r>
          <a:endParaRPr lang="zh-TW" altLang="en-US" sz="2800" b="1" kern="1200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</dsp:txBody>
      <dsp:txXfrm>
        <a:off x="5485060" y="1400651"/>
        <a:ext cx="2740521" cy="2941367"/>
      </dsp:txXfrm>
    </dsp:sp>
    <dsp:sp modelId="{58AF671F-29F9-488F-83A6-C5AD57226B33}">
      <dsp:nvSpPr>
        <dsp:cNvPr id="0" name=""/>
        <dsp:cNvSpPr/>
      </dsp:nvSpPr>
      <dsp:spPr>
        <a:xfrm>
          <a:off x="0" y="4342018"/>
          <a:ext cx="8229600" cy="326818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5.wmf"/><Relationship Id="rId1" Type="http://schemas.openxmlformats.org/officeDocument/2006/relationships/image" Target="../media/image12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8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5" Type="http://schemas.openxmlformats.org/officeDocument/2006/relationships/image" Target="../media/image82.wmf"/><Relationship Id="rId4" Type="http://schemas.openxmlformats.org/officeDocument/2006/relationships/image" Target="../media/image73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image" Target="../media/image101.wmf"/><Relationship Id="rId7" Type="http://schemas.openxmlformats.org/officeDocument/2006/relationships/image" Target="../media/image105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Relationship Id="rId9" Type="http://schemas.openxmlformats.org/officeDocument/2006/relationships/image" Target="../media/image107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BCE2264C-A9F9-4837-B958-51A9C774EEF8}" type="datetimeFigureOut">
              <a:rPr lang="zh-TW" altLang="en-US"/>
              <a:pPr>
                <a:defRPr/>
              </a:pPr>
              <a:t>2015/9/16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EA03D74-D84F-44FE-9D34-96AFB5BCB9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60411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A818EC48-E84C-40FA-84A8-0F65B0F29F79}" type="datetimeFigureOut">
              <a:rPr lang="en-US" altLang="zh-TW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9AE8D701-35C9-457C-BFDF-6B7DECB9B6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95250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58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1A90A1C9-3EE0-4FD4-A55A-9E46B7EB2C13}" type="slidenum">
              <a:rPr kumimoji="0" lang="en-US" altLang="zh-TW" smtClean="0">
                <a:latin typeface="Calibri" pitchFamily="34" charset="0"/>
              </a:rPr>
              <a:pPr eaLnBrk="1" hangingPunct="1"/>
              <a:t>1</a:t>
            </a:fld>
            <a:endParaRPr kumimoji="0" lang="en-US" altLang="zh-TW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4002D9-2F76-4C15-B443-28887E9E0FAE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53CAEC-7360-4032-8F19-DF6535828C06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F6E816-9B4C-46B0-A9E7-914A41128E2A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258B1B49-657C-4D08-8F75-F1A55D176454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C4DC7-887D-44C3-8890-21EF84887483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F44BE9-45A4-4747-ADB2-B1F240071466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3394D3-9422-456F-A2B9-98F004DCF0E7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D01D6A-2248-4B1F-A280-0F6BF8768C27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04823A69-B9BD-4D2B-978E-A3143E091D7C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7283CB-C4C7-4327-829E-732D90D00F10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39B1A-D40E-48BB-9751-E64C124174FC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F8C992C-D5C6-454F-8AD2-C5467B891DAE}" type="datetime1">
              <a:rPr lang="en-US" altLang="zh-TW" smtClean="0"/>
              <a:pPr>
                <a:defRPr/>
              </a:pPr>
              <a:t>9/16/2015</a:t>
            </a:fld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oleObject" Target="../embeddings/oleObject3.bin"/><Relationship Id="rId4" Type="http://schemas.openxmlformats.org/officeDocument/2006/relationships/diagramLayout" Target="../diagrams/layout1.xml"/><Relationship Id="rId9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3.xml"/><Relationship Id="rId11" Type="http://schemas.openxmlformats.org/officeDocument/2006/relationships/oleObject" Target="../embeddings/oleObject9.bin"/><Relationship Id="rId5" Type="http://schemas.openxmlformats.org/officeDocument/2006/relationships/diagramQuickStyle" Target="../diagrams/quickStyle3.xml"/><Relationship Id="rId10" Type="http://schemas.openxmlformats.org/officeDocument/2006/relationships/oleObject" Target="../embeddings/oleObject8.bin"/><Relationship Id="rId4" Type="http://schemas.openxmlformats.org/officeDocument/2006/relationships/diagramLayout" Target="../diagrams/layout3.xml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gif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3.png"/><Relationship Id="rId4" Type="http://schemas.openxmlformats.org/officeDocument/2006/relationships/oleObject" Target="../embeddings/oleObject5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5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7.bin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Relationship Id="rId9" Type="http://schemas.openxmlformats.org/officeDocument/2006/relationships/oleObject" Target="../embeddings/oleObject6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7" Type="http://schemas.openxmlformats.org/officeDocument/2006/relationships/image" Target="../media/image90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78.bin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80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84.bin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91.bin"/><Relationship Id="rId12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90.bin"/><Relationship Id="rId11" Type="http://schemas.openxmlformats.org/officeDocument/2006/relationships/oleObject" Target="../embeddings/oleObject95.bin"/><Relationship Id="rId5" Type="http://schemas.openxmlformats.org/officeDocument/2006/relationships/oleObject" Target="../embeddings/oleObject89.bin"/><Relationship Id="rId10" Type="http://schemas.openxmlformats.org/officeDocument/2006/relationships/oleObject" Target="../embeddings/oleObject94.bin"/><Relationship Id="rId4" Type="http://schemas.openxmlformats.org/officeDocument/2006/relationships/oleObject" Target="../embeddings/oleObject88.bin"/><Relationship Id="rId9" Type="http://schemas.openxmlformats.org/officeDocument/2006/relationships/oleObject" Target="../embeddings/oleObject9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98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2.png"/><Relationship Id="rId5" Type="http://schemas.openxmlformats.org/officeDocument/2006/relationships/oleObject" Target="../embeddings/oleObject100.bin"/><Relationship Id="rId4" Type="http://schemas.openxmlformats.org/officeDocument/2006/relationships/oleObject" Target="../embeddings/oleObject9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1520" y="838200"/>
            <a:ext cx="8568952" cy="1130280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zh-TW" altLang="en-US" sz="4400" dirty="0" smtClean="0">
                <a:latin typeface="標楷體" pitchFamily="65" charset="-120"/>
                <a:ea typeface="標楷體" pitchFamily="65" charset="-120"/>
              </a:rPr>
              <a:t>統計複習</a:t>
            </a:r>
            <a:endParaRPr sz="4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6"/>
          <p:cNvGrpSpPr>
            <a:grpSpLocks noChangeAspect="1"/>
          </p:cNvGrpSpPr>
          <p:nvPr/>
        </p:nvGrpSpPr>
        <p:grpSpPr bwMode="auto">
          <a:xfrm>
            <a:off x="1387326" y="1825978"/>
            <a:ext cx="5422900" cy="708025"/>
            <a:chOff x="1357313" y="2791349"/>
            <a:chExt cx="4519612" cy="589913"/>
          </a:xfrm>
        </p:grpSpPr>
        <p:sp>
          <p:nvSpPr>
            <p:cNvPr id="65539" name="AutoShape 3"/>
            <p:cNvSpPr>
              <a:spLocks noChangeArrowheads="1"/>
            </p:cNvSpPr>
            <p:nvPr/>
          </p:nvSpPr>
          <p:spPr bwMode="ltGray">
            <a:xfrm>
              <a:off x="1690727" y="2833675"/>
              <a:ext cx="4186198" cy="48409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alpha val="3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50" name="Text Box 45"/>
            <p:cNvSpPr txBox="1">
              <a:spLocks noChangeArrowheads="1"/>
            </p:cNvSpPr>
            <p:nvPr/>
          </p:nvSpPr>
          <p:spPr bwMode="gray">
            <a:xfrm>
              <a:off x="1816419" y="2791349"/>
              <a:ext cx="2718911" cy="589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2B34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4000" b="1" dirty="0">
                  <a:solidFill>
                    <a:schemeClr val="tx2">
                      <a:lumMod val="50000"/>
                    </a:schemeClr>
                  </a:solidFill>
                  <a:latin typeface="標楷體" pitchFamily="65" charset="-120"/>
                  <a:ea typeface="標楷體" pitchFamily="65" charset="-120"/>
                  <a:cs typeface="Arial" charset="0"/>
                </a:rPr>
                <a:t>基本數學工具</a:t>
              </a:r>
              <a:endParaRPr kumimoji="0" lang="en-US" sz="4000" b="1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  <a:cs typeface="Arial" charset="0"/>
              </a:endParaRPr>
            </a:p>
          </p:txBody>
        </p:sp>
        <p:grpSp>
          <p:nvGrpSpPr>
            <p:cNvPr id="29727" name="Group 17"/>
            <p:cNvGrpSpPr>
              <a:grpSpLocks/>
            </p:cNvGrpSpPr>
            <p:nvPr/>
          </p:nvGrpSpPr>
          <p:grpSpPr bwMode="auto">
            <a:xfrm>
              <a:off x="1357313" y="2847970"/>
              <a:ext cx="422275" cy="422275"/>
              <a:chOff x="869" y="1294"/>
              <a:chExt cx="266" cy="266"/>
            </a:xfrm>
          </p:grpSpPr>
          <p:sp>
            <p:nvSpPr>
              <p:cNvPr id="65554" name="Oval 18"/>
              <p:cNvSpPr>
                <a:spLocks noChangeArrowheads="1"/>
              </p:cNvSpPr>
              <p:nvPr/>
            </p:nvSpPr>
            <p:spPr bwMode="gray">
              <a:xfrm>
                <a:off x="869" y="1294"/>
                <a:ext cx="266" cy="266"/>
              </a:xfrm>
              <a:prstGeom prst="ellipse">
                <a:avLst/>
              </a:prstGeom>
              <a:solidFill>
                <a:schemeClr val="accent1"/>
              </a:solidFill>
              <a:ln w="25400" algn="ctr">
                <a:solidFill>
                  <a:srgbClr val="FFFFFF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zh-TW">
                  <a:latin typeface="標楷體" pitchFamily="65" charset="-120"/>
                  <a:ea typeface="標楷體" pitchFamily="65" charset="-120"/>
                </a:endParaRPr>
              </a:p>
            </p:txBody>
          </p:sp>
          <p:pic>
            <p:nvPicPr>
              <p:cNvPr id="29730" name="Picture 19" descr="Picture2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6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V="1">
                <a:off x="925" y="1488"/>
                <a:ext cx="156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31" name="Picture 20" descr="5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" y="1306"/>
                <a:ext cx="152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728" name="TextBox 43"/>
            <p:cNvSpPr txBox="1">
              <a:spLocks noChangeArrowheads="1"/>
            </p:cNvSpPr>
            <p:nvPr/>
          </p:nvSpPr>
          <p:spPr bwMode="gray">
            <a:xfrm>
              <a:off x="1433990" y="2845581"/>
              <a:ext cx="400050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kumimoji="0" lang="en-US" altLang="zh-TW" sz="2400" b="1">
                  <a:solidFill>
                    <a:srgbClr val="FFFFFF"/>
                  </a:solidFill>
                  <a:latin typeface="標楷體" pitchFamily="65" charset="-120"/>
                  <a:ea typeface="標楷體" pitchFamily="65" charset="-12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7" name="群組 47"/>
          <p:cNvGrpSpPr>
            <a:grpSpLocks noChangeAspect="1"/>
          </p:cNvGrpSpPr>
          <p:nvPr/>
        </p:nvGrpSpPr>
        <p:grpSpPr bwMode="auto">
          <a:xfrm>
            <a:off x="1439863" y="2714625"/>
            <a:ext cx="5330825" cy="708025"/>
            <a:chOff x="990600" y="3405844"/>
            <a:chExt cx="4442425" cy="591117"/>
          </a:xfrm>
        </p:grpSpPr>
        <p:sp>
          <p:nvSpPr>
            <p:cNvPr id="65541" name="AutoShape 5"/>
            <p:cNvSpPr>
              <a:spLocks noChangeArrowheads="1"/>
            </p:cNvSpPr>
            <p:nvPr/>
          </p:nvSpPr>
          <p:spPr bwMode="gray">
            <a:xfrm>
              <a:off x="1245927" y="3465486"/>
              <a:ext cx="4187098" cy="48376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alpha val="3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" name="Text Box 45"/>
            <p:cNvSpPr txBox="1">
              <a:spLocks noChangeArrowheads="1"/>
            </p:cNvSpPr>
            <p:nvPr/>
          </p:nvSpPr>
          <p:spPr bwMode="gray">
            <a:xfrm>
              <a:off x="1440399" y="3405844"/>
              <a:ext cx="2718638" cy="59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2B34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4000" b="1" dirty="0">
                  <a:solidFill>
                    <a:schemeClr val="tx2">
                      <a:lumMod val="50000"/>
                    </a:schemeClr>
                  </a:solidFill>
                  <a:latin typeface="標楷體" pitchFamily="65" charset="-120"/>
                  <a:ea typeface="標楷體" pitchFamily="65" charset="-120"/>
                  <a:cs typeface="Arial" charset="0"/>
                </a:rPr>
                <a:t>簡單機率理論</a:t>
              </a:r>
              <a:endParaRPr kumimoji="0" lang="en-US" sz="4000" b="1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  <a:cs typeface="Arial" charset="0"/>
              </a:endParaRPr>
            </a:p>
          </p:txBody>
        </p:sp>
        <p:grpSp>
          <p:nvGrpSpPr>
            <p:cNvPr id="29720" name="Group 21"/>
            <p:cNvGrpSpPr>
              <a:grpSpLocks/>
            </p:cNvGrpSpPr>
            <p:nvPr/>
          </p:nvGrpSpPr>
          <p:grpSpPr bwMode="auto">
            <a:xfrm>
              <a:off x="990600" y="3482970"/>
              <a:ext cx="422275" cy="422275"/>
              <a:chOff x="624" y="1694"/>
              <a:chExt cx="266" cy="266"/>
            </a:xfrm>
          </p:grpSpPr>
          <p:sp>
            <p:nvSpPr>
              <p:cNvPr id="65558" name="Oval 22"/>
              <p:cNvSpPr>
                <a:spLocks noChangeArrowheads="1"/>
              </p:cNvSpPr>
              <p:nvPr/>
            </p:nvSpPr>
            <p:spPr bwMode="gray">
              <a:xfrm>
                <a:off x="624" y="1694"/>
                <a:ext cx="266" cy="266"/>
              </a:xfrm>
              <a:prstGeom prst="ellipse">
                <a:avLst/>
              </a:prstGeom>
              <a:solidFill>
                <a:schemeClr val="accent2"/>
              </a:solidFill>
              <a:ln w="25400" algn="ctr">
                <a:solidFill>
                  <a:srgbClr val="FFFFFF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zh-TW">
                  <a:latin typeface="標楷體" pitchFamily="65" charset="-120"/>
                  <a:ea typeface="標楷體" pitchFamily="65" charset="-120"/>
                </a:endParaRPr>
              </a:p>
            </p:txBody>
          </p:sp>
          <p:pic>
            <p:nvPicPr>
              <p:cNvPr id="29723" name="Picture 23" descr="Picture2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6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V="1">
                <a:off x="680" y="1888"/>
                <a:ext cx="156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24" name="Picture 24" descr="5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" y="1707"/>
                <a:ext cx="152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721" name="TextBox 44"/>
            <p:cNvSpPr txBox="1">
              <a:spLocks noChangeArrowheads="1"/>
            </p:cNvSpPr>
            <p:nvPr/>
          </p:nvSpPr>
          <p:spPr bwMode="gray">
            <a:xfrm>
              <a:off x="1062784" y="3475815"/>
              <a:ext cx="400050" cy="384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kumimoji="0" lang="en-US" altLang="zh-TW" sz="2400" b="1">
                  <a:solidFill>
                    <a:srgbClr val="FFFFFF"/>
                  </a:solidFill>
                  <a:latin typeface="標楷體" pitchFamily="65" charset="-120"/>
                  <a:ea typeface="標楷體" pitchFamily="65" charset="-12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9" name="群組 48"/>
          <p:cNvGrpSpPr>
            <a:grpSpLocks noChangeAspect="1"/>
          </p:cNvGrpSpPr>
          <p:nvPr/>
        </p:nvGrpSpPr>
        <p:grpSpPr bwMode="auto">
          <a:xfrm>
            <a:off x="1412876" y="3686121"/>
            <a:ext cx="5307012" cy="708025"/>
            <a:chOff x="762000" y="4047330"/>
            <a:chExt cx="4422775" cy="590431"/>
          </a:xfrm>
        </p:grpSpPr>
        <p:sp>
          <p:nvSpPr>
            <p:cNvPr id="65543" name="AutoShape 7"/>
            <p:cNvSpPr>
              <a:spLocks noChangeArrowheads="1"/>
            </p:cNvSpPr>
            <p:nvPr/>
          </p:nvSpPr>
          <p:spPr bwMode="gray">
            <a:xfrm>
              <a:off x="998816" y="4106903"/>
              <a:ext cx="4185959" cy="48452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alpha val="3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" name="Text Box 45"/>
            <p:cNvSpPr txBox="1">
              <a:spLocks noChangeArrowheads="1"/>
            </p:cNvSpPr>
            <p:nvPr/>
          </p:nvSpPr>
          <p:spPr bwMode="gray">
            <a:xfrm>
              <a:off x="1191973" y="4047330"/>
              <a:ext cx="2718757" cy="590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2B34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4000" b="1" dirty="0">
                  <a:solidFill>
                    <a:schemeClr val="tx2">
                      <a:lumMod val="50000"/>
                    </a:schemeClr>
                  </a:solidFill>
                  <a:latin typeface="標楷體" pitchFamily="65" charset="-120"/>
                  <a:ea typeface="標楷體" pitchFamily="65" charset="-120"/>
                  <a:cs typeface="Arial" charset="0"/>
                </a:rPr>
                <a:t>基礎統計概念</a:t>
              </a:r>
              <a:endParaRPr kumimoji="0" lang="en-US" sz="4000" b="1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  <a:cs typeface="Arial" charset="0"/>
              </a:endParaRPr>
            </a:p>
          </p:txBody>
        </p:sp>
        <p:grpSp>
          <p:nvGrpSpPr>
            <p:cNvPr id="29713" name="Group 25"/>
            <p:cNvGrpSpPr>
              <a:grpSpLocks/>
            </p:cNvGrpSpPr>
            <p:nvPr/>
          </p:nvGrpSpPr>
          <p:grpSpPr bwMode="auto">
            <a:xfrm>
              <a:off x="762000" y="4106858"/>
              <a:ext cx="422275" cy="422275"/>
              <a:chOff x="480" y="2087"/>
              <a:chExt cx="266" cy="266"/>
            </a:xfrm>
          </p:grpSpPr>
          <p:sp>
            <p:nvSpPr>
              <p:cNvPr id="65562" name="Oval 26"/>
              <p:cNvSpPr>
                <a:spLocks noChangeArrowheads="1"/>
              </p:cNvSpPr>
              <p:nvPr/>
            </p:nvSpPr>
            <p:spPr bwMode="gray">
              <a:xfrm>
                <a:off x="480" y="2087"/>
                <a:ext cx="266" cy="266"/>
              </a:xfrm>
              <a:prstGeom prst="ellipse">
                <a:avLst/>
              </a:prstGeom>
              <a:solidFill>
                <a:schemeClr val="hlink"/>
              </a:solidFill>
              <a:ln w="25400" algn="ctr">
                <a:solidFill>
                  <a:srgbClr val="FFFFFF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zh-TW">
                  <a:latin typeface="標楷體" pitchFamily="65" charset="-120"/>
                  <a:ea typeface="標楷體" pitchFamily="65" charset="-120"/>
                </a:endParaRPr>
              </a:p>
            </p:txBody>
          </p:sp>
          <p:pic>
            <p:nvPicPr>
              <p:cNvPr id="29716" name="Picture 27" descr="Picture2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6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V="1">
                <a:off x="536" y="2281"/>
                <a:ext cx="156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17" name="Picture 28" descr="5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" y="2101"/>
                <a:ext cx="152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714" name="TextBox 45"/>
            <p:cNvSpPr txBox="1">
              <a:spLocks noChangeArrowheads="1"/>
            </p:cNvSpPr>
            <p:nvPr/>
          </p:nvSpPr>
          <p:spPr bwMode="gray">
            <a:xfrm>
              <a:off x="834204" y="4124129"/>
              <a:ext cx="400050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kumimoji="0" lang="en-US" altLang="zh-TW" sz="2400" b="1">
                  <a:solidFill>
                    <a:srgbClr val="FFFFFF"/>
                  </a:solidFill>
                  <a:latin typeface="標楷體" pitchFamily="65" charset="-120"/>
                  <a:ea typeface="標楷體" pitchFamily="65" charset="-120"/>
                  <a:cs typeface="Arial" pitchFamily="34" charset="0"/>
                </a:rPr>
                <a:t>3</a:t>
              </a:r>
            </a:p>
          </p:txBody>
        </p:sp>
      </p:grpSp>
      <p:grpSp>
        <p:nvGrpSpPr>
          <p:cNvPr id="11" name="群組 50"/>
          <p:cNvGrpSpPr>
            <a:grpSpLocks noChangeAspect="1"/>
          </p:cNvGrpSpPr>
          <p:nvPr/>
        </p:nvGrpSpPr>
        <p:grpSpPr bwMode="auto">
          <a:xfrm>
            <a:off x="1400198" y="4590903"/>
            <a:ext cx="5327650" cy="708025"/>
            <a:chOff x="762000" y="4636276"/>
            <a:chExt cx="4440238" cy="589788"/>
          </a:xfrm>
        </p:grpSpPr>
        <p:sp>
          <p:nvSpPr>
            <p:cNvPr id="65545" name="AutoShape 9"/>
            <p:cNvSpPr>
              <a:spLocks noChangeArrowheads="1"/>
            </p:cNvSpPr>
            <p:nvPr/>
          </p:nvSpPr>
          <p:spPr bwMode="ltGray">
            <a:xfrm>
              <a:off x="1016030" y="4736778"/>
              <a:ext cx="4186208" cy="48399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alpha val="3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" name="Text Box 45"/>
            <p:cNvSpPr txBox="1">
              <a:spLocks noChangeArrowheads="1"/>
            </p:cNvSpPr>
            <p:nvPr/>
          </p:nvSpPr>
          <p:spPr bwMode="gray">
            <a:xfrm>
              <a:off x="1209199" y="4636276"/>
              <a:ext cx="3922916" cy="589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2B34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40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ea typeface="標楷體" pitchFamily="65" charset="-120"/>
                  <a:cs typeface="Arial" charset="0"/>
                </a:rPr>
                <a:t>Eviews</a:t>
              </a:r>
              <a:r>
                <a:rPr kumimoji="0" lang="zh-TW" altLang="en-US" sz="4000" b="1" dirty="0">
                  <a:solidFill>
                    <a:schemeClr val="tx2">
                      <a:lumMod val="50000"/>
                    </a:schemeClr>
                  </a:solidFill>
                  <a:latin typeface="標楷體" pitchFamily="65" charset="-120"/>
                  <a:ea typeface="標楷體" pitchFamily="65" charset="-120"/>
                  <a:cs typeface="Arial" charset="0"/>
                </a:rPr>
                <a:t>統計工具使用</a:t>
              </a:r>
              <a:endParaRPr kumimoji="0" lang="en-US" sz="4000" b="1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  <a:cs typeface="Arial" charset="0"/>
              </a:endParaRPr>
            </a:p>
          </p:txBody>
        </p:sp>
        <p:grpSp>
          <p:nvGrpSpPr>
            <p:cNvPr id="29706" name="Group 29"/>
            <p:cNvGrpSpPr>
              <a:grpSpLocks/>
            </p:cNvGrpSpPr>
            <p:nvPr/>
          </p:nvGrpSpPr>
          <p:grpSpPr bwMode="auto">
            <a:xfrm>
              <a:off x="762000" y="4773608"/>
              <a:ext cx="422275" cy="422275"/>
              <a:chOff x="480" y="2507"/>
              <a:chExt cx="266" cy="266"/>
            </a:xfrm>
          </p:grpSpPr>
          <p:sp>
            <p:nvSpPr>
              <p:cNvPr id="65566" name="Oval 30"/>
              <p:cNvSpPr>
                <a:spLocks noChangeArrowheads="1"/>
              </p:cNvSpPr>
              <p:nvPr/>
            </p:nvSpPr>
            <p:spPr bwMode="gray">
              <a:xfrm>
                <a:off x="480" y="2507"/>
                <a:ext cx="266" cy="266"/>
              </a:xfrm>
              <a:prstGeom prst="ellipse">
                <a:avLst/>
              </a:prstGeom>
              <a:solidFill>
                <a:schemeClr val="folHlink"/>
              </a:solidFill>
              <a:ln w="25400" algn="ctr">
                <a:solidFill>
                  <a:srgbClr val="FFFFFF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zh-TW">
                  <a:latin typeface="標楷體" pitchFamily="65" charset="-120"/>
                  <a:ea typeface="標楷體" pitchFamily="65" charset="-120"/>
                </a:endParaRPr>
              </a:p>
            </p:txBody>
          </p:sp>
          <p:pic>
            <p:nvPicPr>
              <p:cNvPr id="29709" name="Picture 31" descr="Picture2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6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V="1">
                <a:off x="536" y="2701"/>
                <a:ext cx="156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10" name="Picture 32" descr="5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" y="2522"/>
                <a:ext cx="152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707" name="TextBox 46"/>
            <p:cNvSpPr txBox="1">
              <a:spLocks noChangeArrowheads="1"/>
            </p:cNvSpPr>
            <p:nvPr/>
          </p:nvSpPr>
          <p:spPr bwMode="gray">
            <a:xfrm>
              <a:off x="834232" y="4787245"/>
              <a:ext cx="400050" cy="38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kumimoji="0" lang="en-US" altLang="zh-TW" sz="2400" b="1">
                  <a:solidFill>
                    <a:srgbClr val="FFFFFF"/>
                  </a:solidFill>
                  <a:latin typeface="標楷體" pitchFamily="65" charset="-120"/>
                  <a:ea typeface="標楷體" pitchFamily="65" charset="-120"/>
                  <a:cs typeface="Arial" pitchFamily="34" charset="0"/>
                </a:rPr>
                <a:t>4</a:t>
              </a:r>
            </a:p>
          </p:txBody>
        </p:sp>
      </p:grpSp>
      <p:sp>
        <p:nvSpPr>
          <p:cNvPr id="53" name="文字方塊 52"/>
          <p:cNvSpPr txBox="1"/>
          <p:nvPr/>
        </p:nvSpPr>
        <p:spPr>
          <a:xfrm>
            <a:off x="654843" y="260648"/>
            <a:ext cx="7161213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400" b="1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學習目標</a:t>
            </a:r>
            <a:endParaRPr kumimoji="0" lang="zh-TW" altLang="en-US" sz="4400" b="1" dirty="0">
              <a:solidFill>
                <a:schemeClr val="tx2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007604" y="296652"/>
            <a:ext cx="7215188" cy="20005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數學工具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加總運算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6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4800" dirty="0">
              <a:solidFill>
                <a:schemeClr val="tx2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2" name="資料庫圖表 31"/>
          <p:cNvGraphicFramePr/>
          <p:nvPr>
            <p:extLst>
              <p:ext uri="{D42A27DB-BD31-4B8C-83A1-F6EECF244321}">
                <p14:modId xmlns:p14="http://schemas.microsoft.com/office/powerpoint/2010/main" xmlns="" val="4267873672"/>
              </p:ext>
            </p:extLst>
          </p:nvPr>
        </p:nvGraphicFramePr>
        <p:xfrm>
          <a:off x="827584" y="1520788"/>
          <a:ext cx="7956884" cy="47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34" name="方程式" r:id="rId8" imgW="114151" imgH="215619" progId="Equation.3">
              <p:embed/>
            </p:oleObj>
          </a:graphicData>
        </a:graphic>
      </p:graphicFrame>
      <p:graphicFrame>
        <p:nvGraphicFramePr>
          <p:cNvPr id="34" name="Object 3"/>
          <p:cNvGraphicFramePr>
            <a:graphicFrameLocks noChangeAspect="1"/>
          </p:cNvGraphicFramePr>
          <p:nvPr/>
        </p:nvGraphicFramePr>
        <p:xfrm>
          <a:off x="1547813" y="2673350"/>
          <a:ext cx="5983287" cy="806450"/>
        </p:xfrm>
        <a:graphic>
          <a:graphicData uri="http://schemas.openxmlformats.org/presentationml/2006/ole">
            <p:oleObj spid="_x0000_s1035" name="方程式" r:id="rId9" imgW="2565400" imgH="431800" progId="Equation.3">
              <p:embed/>
            </p:oleObj>
          </a:graphicData>
        </a:graphic>
      </p:graphicFrame>
      <p:graphicFrame>
        <p:nvGraphicFramePr>
          <p:cNvPr id="35" name="Object 4"/>
          <p:cNvGraphicFramePr>
            <a:graphicFrameLocks noChangeAspect="1"/>
          </p:cNvGraphicFramePr>
          <p:nvPr/>
        </p:nvGraphicFramePr>
        <p:xfrm>
          <a:off x="1619250" y="4689475"/>
          <a:ext cx="6038850" cy="914400"/>
        </p:xfrm>
        <a:graphic>
          <a:graphicData uri="http://schemas.openxmlformats.org/presentationml/2006/ole">
            <p:oleObj spid="_x0000_s1036" name="方程式" r:id="rId10" imgW="2616200" imgH="431800" progId="Equation.3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77020" y="1376772"/>
            <a:ext cx="6972300" cy="534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例題：</a:t>
            </a:r>
            <a:endParaRPr lang="en-US" altLang="zh-TW" sz="36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Tx/>
              <a:buNone/>
            </a:pPr>
            <a:endParaRPr lang="zh-TW" altLang="en-US" sz="3600" b="1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755576" y="315460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數學工具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加總運算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6885419"/>
              </p:ext>
            </p:extLst>
          </p:nvPr>
        </p:nvGraphicFramePr>
        <p:xfrm>
          <a:off x="839276" y="1976602"/>
          <a:ext cx="7840662" cy="4419600"/>
        </p:xfrm>
        <a:graphic>
          <a:graphicData uri="http://schemas.openxmlformats.org/presentationml/2006/ole">
            <p:oleObj spid="_x0000_s2056" name="方程式" r:id="rId3" imgW="3302000" imgH="2006600" progId="Equation.3">
              <p:embed/>
            </p:oleObj>
          </a:graphicData>
        </a:graphic>
      </p:graphicFrame>
      <p:pic>
        <p:nvPicPr>
          <p:cNvPr id="2053" name="Picture 5" descr="C:\Documents and Settings\mcu\Local Settings\Temporary Internet Files\Content.IE5\Z66M7I8L\MC90041650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1277">
            <a:off x="6364288" y="2605088"/>
            <a:ext cx="2290762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C:\Documents and Settings\mcu\Local Settings\Temporary Internet Files\Content.IE5\E536EHW5\MC90032690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294" y="1340768"/>
            <a:ext cx="6492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755576" y="297361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數學工具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加總運算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9" name="資料庫圖表 38"/>
          <p:cNvGraphicFramePr/>
          <p:nvPr>
            <p:extLst>
              <p:ext uri="{D42A27DB-BD31-4B8C-83A1-F6EECF244321}">
                <p14:modId xmlns:p14="http://schemas.microsoft.com/office/powerpoint/2010/main" xmlns="" val="1308938502"/>
              </p:ext>
            </p:extLst>
          </p:nvPr>
        </p:nvGraphicFramePr>
        <p:xfrm>
          <a:off x="1259632" y="1376772"/>
          <a:ext cx="6948772" cy="4860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7409012"/>
              </p:ext>
            </p:extLst>
          </p:nvPr>
        </p:nvGraphicFramePr>
        <p:xfrm>
          <a:off x="2231740" y="2528900"/>
          <a:ext cx="4643437" cy="3044825"/>
        </p:xfrm>
        <a:graphic>
          <a:graphicData uri="http://schemas.openxmlformats.org/presentationml/2006/ole">
            <p:oleObj spid="_x0000_s3078" name="Equation" r:id="rId8" imgW="2361960" imgH="1650960" progId="Equation.3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3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15616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數學工具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函數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633954891"/>
              </p:ext>
            </p:extLst>
          </p:nvPr>
        </p:nvGraphicFramePr>
        <p:xfrm>
          <a:off x="467544" y="1016732"/>
          <a:ext cx="8471284" cy="558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1150938" y="2133600"/>
          <a:ext cx="3565525" cy="741363"/>
        </p:xfrm>
        <a:graphic>
          <a:graphicData uri="http://schemas.openxmlformats.org/presentationml/2006/ole">
            <p:oleObj spid="_x0000_s4121" name="方程式" r:id="rId8" imgW="850900" imgH="22860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122" name="方程式" r:id="rId9" imgW="114151" imgH="215619" progId="Equation.3">
              <p:embed/>
            </p:oleObj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2555652"/>
              </p:ext>
            </p:extLst>
          </p:nvPr>
        </p:nvGraphicFramePr>
        <p:xfrm>
          <a:off x="5616116" y="2240868"/>
          <a:ext cx="2613025" cy="647700"/>
        </p:xfrm>
        <a:graphic>
          <a:graphicData uri="http://schemas.openxmlformats.org/presentationml/2006/ole">
            <p:oleObj spid="_x0000_s4123" name="方程式" r:id="rId10" imgW="1586811" imgH="393529" progId="Equation.3">
              <p:embed/>
            </p:oleObj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1116013" y="3968750"/>
          <a:ext cx="4240212" cy="720725"/>
        </p:xfrm>
        <a:graphic>
          <a:graphicData uri="http://schemas.openxmlformats.org/presentationml/2006/ole">
            <p:oleObj spid="_x0000_s4124" name="方程式" r:id="rId11" imgW="1346200" imgH="228600" progId="Equation.3">
              <p:embed/>
            </p:oleObj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1478342"/>
              </p:ext>
            </p:extLst>
          </p:nvPr>
        </p:nvGraphicFramePr>
        <p:xfrm>
          <a:off x="5508625" y="3897313"/>
          <a:ext cx="3167063" cy="792162"/>
        </p:xfrm>
        <a:graphic>
          <a:graphicData uri="http://schemas.openxmlformats.org/presentationml/2006/ole">
            <p:oleObj spid="_x0000_s4125" name="方程式" r:id="rId12" imgW="2031840" imgH="50796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1116013" y="5805488"/>
          <a:ext cx="3941762" cy="719137"/>
        </p:xfrm>
        <a:graphic>
          <a:graphicData uri="http://schemas.openxmlformats.org/presentationml/2006/ole">
            <p:oleObj spid="_x0000_s4126" name="方程式" r:id="rId13" imgW="1320227" imgH="241195" progId="Equation.3">
              <p:embed/>
            </p:oleObj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5651500" y="5768975"/>
          <a:ext cx="2647950" cy="720725"/>
        </p:xfrm>
        <a:graphic>
          <a:graphicData uri="http://schemas.openxmlformats.org/presentationml/2006/ole">
            <p:oleObj spid="_x0000_s4127" name="方程式" r:id="rId14" imgW="1447172" imgH="393529" progId="Equation.3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72356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數學工具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函數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xmlns="" val="946525810"/>
              </p:ext>
            </p:extLst>
          </p:nvPr>
        </p:nvGraphicFramePr>
        <p:xfrm>
          <a:off x="863588" y="1232756"/>
          <a:ext cx="8028892" cy="5436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12320810"/>
              </p:ext>
            </p:extLst>
          </p:nvPr>
        </p:nvGraphicFramePr>
        <p:xfrm>
          <a:off x="2284413" y="2278063"/>
          <a:ext cx="4789487" cy="574675"/>
        </p:xfrm>
        <a:graphic>
          <a:graphicData uri="http://schemas.openxmlformats.org/presentationml/2006/ole">
            <p:oleObj spid="_x0000_s5128" name="方程式" r:id="rId8" imgW="1688760" imgH="203040" progId="Equation.3">
              <p:embed/>
            </p:oleObj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1663" y="2852738"/>
            <a:ext cx="5616575" cy="360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935596" y="368660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數學工具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函數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457325"/>
            <a:ext cx="8002588" cy="43116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對數的差分可用以表示近似變動百分比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None/>
              <a:defRPr/>
            </a:pPr>
            <a:endParaRPr lang="en-US" altLang="zh-TW" dirty="0" smtClean="0"/>
          </a:p>
          <a:p>
            <a:pPr>
              <a:buFont typeface="Arial" charset="0"/>
              <a:buNone/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因此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None/>
              <a:defRPr/>
            </a:pPr>
            <a:endParaRPr lang="zh-TW" altLang="en-US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3702275"/>
              </p:ext>
            </p:extLst>
          </p:nvPr>
        </p:nvGraphicFramePr>
        <p:xfrm>
          <a:off x="817327" y="2024844"/>
          <a:ext cx="7451725" cy="1116012"/>
        </p:xfrm>
        <a:graphic>
          <a:graphicData uri="http://schemas.openxmlformats.org/presentationml/2006/ole">
            <p:oleObj spid="_x0000_s6157" name="方程式" r:id="rId3" imgW="2882900" imgH="431800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2958454"/>
              </p:ext>
            </p:extLst>
          </p:nvPr>
        </p:nvGraphicFramePr>
        <p:xfrm>
          <a:off x="755576" y="3789040"/>
          <a:ext cx="3948112" cy="1295400"/>
        </p:xfrm>
        <a:graphic>
          <a:graphicData uri="http://schemas.openxmlformats.org/presentationml/2006/ole">
            <p:oleObj spid="_x0000_s6158" name="方程式" r:id="rId4" imgW="1701800" imgH="55880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9146788"/>
              </p:ext>
            </p:extLst>
          </p:nvPr>
        </p:nvGraphicFramePr>
        <p:xfrm>
          <a:off x="5220072" y="3933056"/>
          <a:ext cx="2789238" cy="1116012"/>
        </p:xfrm>
        <a:graphic>
          <a:graphicData uri="http://schemas.openxmlformats.org/presentationml/2006/ole">
            <p:oleObj spid="_x0000_s6159" name="方程式" r:id="rId5" imgW="1397000" imgH="558800" progId="Equation.3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87450" y="299197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67544" y="1654175"/>
            <a:ext cx="7633457" cy="443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  <a:defRPr/>
            </a:pPr>
            <a:r>
              <a:rPr lang="zh-TW" altLang="en-US" sz="32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隨機變數</a:t>
            </a:r>
            <a:endParaRPr lang="en-US" altLang="zh-TW" sz="3200" b="1" i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2000">
              <a:spcBef>
                <a:spcPts val="0"/>
              </a:spcBef>
              <a:defRPr/>
            </a:pP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變數出現的結果為隨機。</a:t>
            </a:r>
            <a:endParaRPr lang="en-US" altLang="zh-TW" sz="3000" dirty="0">
              <a:latin typeface="標楷體" pitchFamily="65" charset="-120"/>
              <a:ea typeface="標楷體" pitchFamily="65" charset="-120"/>
            </a:endParaRPr>
          </a:p>
          <a:p>
            <a:pPr marL="72000">
              <a:spcBef>
                <a:spcPts val="0"/>
              </a:spcBef>
              <a:spcAft>
                <a:spcPts val="1800"/>
              </a:spcAft>
              <a:defRPr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如：連續擲硬幣出現的正面的次數。</a:t>
            </a:r>
            <a:endParaRPr lang="en-US" altLang="zh-TW" sz="3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n"/>
              <a:defRPr/>
            </a:pPr>
            <a:r>
              <a:rPr lang="zh-TW" altLang="en-US" sz="32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間斷隨機變數</a:t>
            </a:r>
            <a:endParaRPr lang="en-US" altLang="zh-TW" sz="3200" b="1" i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2000">
              <a:defRPr/>
            </a:pP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只會出現某些特定值。</a:t>
            </a:r>
            <a:endParaRPr lang="en-US" altLang="zh-TW" sz="3000" dirty="0">
              <a:latin typeface="標楷體" pitchFamily="65" charset="-120"/>
              <a:ea typeface="標楷體" pitchFamily="65" charset="-120"/>
            </a:endParaRPr>
          </a:p>
          <a:p>
            <a:pPr marL="72000">
              <a:spcBef>
                <a:spcPts val="0"/>
              </a:spcBef>
              <a:spcAft>
                <a:spcPts val="1800"/>
              </a:spcAft>
              <a:defRPr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如：擲骰子出現</a:t>
            </a:r>
            <a:r>
              <a:rPr lang="en-US" altLang="zh-TW" sz="30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1,2,...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n"/>
              <a:defRPr/>
            </a:pPr>
            <a:r>
              <a:rPr lang="zh-TW" altLang="en-US" sz="32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連續隨機變數</a:t>
            </a:r>
            <a:endParaRPr lang="en-US" altLang="zh-TW" sz="3200" b="1" i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2000">
              <a:defRPr/>
            </a:pP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一連串連續數值皆有可能出現。</a:t>
            </a:r>
          </a:p>
        </p:txBody>
      </p:sp>
      <p:pic>
        <p:nvPicPr>
          <p:cNvPr id="7171" name="Picture 3" descr="C:\Documents and Settings\mcu\Local Settings\Temporary Internet Files\Content.IE5\FYYBU83D\MC9003836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662" y="3320988"/>
            <a:ext cx="2555875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42988" y="332656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431800" y="1412875"/>
            <a:ext cx="8316913" cy="50403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間斷隨機變數機率分配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擲硬幣的例子中，出現正反面的機率各為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</a:p>
          <a:p>
            <a:pPr>
              <a:buFont typeface="Arial" pitchFamily="34" charset="0"/>
              <a:buNone/>
            </a:pP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None/>
            </a:pP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因此，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間斷隨機變數的機率密度函數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None/>
            </a:pP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  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值為</a:t>
            </a:r>
            <a:r>
              <a:rPr lang="en-US" altLang="zh-TW" sz="2800" dirty="0" err="1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en-US" altLang="zh-TW" sz="2800" baseline="-25000" dirty="0" err="1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j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的機率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None/>
            </a:pPr>
            <a:endParaRPr lang="zh-TW" altLang="en-US" dirty="0" smtClean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86124021"/>
              </p:ext>
            </p:extLst>
          </p:nvPr>
        </p:nvGraphicFramePr>
        <p:xfrm>
          <a:off x="900113" y="2528889"/>
          <a:ext cx="3671887" cy="815553"/>
        </p:xfrm>
        <a:graphic>
          <a:graphicData uri="http://schemas.openxmlformats.org/presentationml/2006/ole">
            <p:oleObj spid="_x0000_s7183" name="Equation" r:id="rId3" imgW="2400300" imgH="533400" progId="">
              <p:embed/>
            </p:oleObj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8200260"/>
              </p:ext>
            </p:extLst>
          </p:nvPr>
        </p:nvGraphicFramePr>
        <p:xfrm>
          <a:off x="1871700" y="3537013"/>
          <a:ext cx="3060340" cy="371776"/>
        </p:xfrm>
        <a:graphic>
          <a:graphicData uri="http://schemas.openxmlformats.org/presentationml/2006/ole">
            <p:oleObj spid="_x0000_s7184" name="Equation" r:id="rId4" imgW="2095500" imgH="254000" progId="">
              <p:embed/>
            </p:oleObj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2406155"/>
              </p:ext>
            </p:extLst>
          </p:nvPr>
        </p:nvGraphicFramePr>
        <p:xfrm>
          <a:off x="1055767" y="4695546"/>
          <a:ext cx="4176463" cy="497517"/>
        </p:xfrm>
        <a:graphic>
          <a:graphicData uri="http://schemas.openxmlformats.org/presentationml/2006/ole">
            <p:oleObj spid="_x0000_s7185" name="Equation" r:id="rId5" imgW="2451100" imgH="292100" progId="">
              <p:embed/>
            </p:oleObj>
          </a:graphicData>
        </a:graphic>
      </p:graphicFrame>
      <p:sp>
        <p:nvSpPr>
          <p:cNvPr id="8" name="向右箭號 7"/>
          <p:cNvSpPr/>
          <p:nvPr/>
        </p:nvSpPr>
        <p:spPr>
          <a:xfrm>
            <a:off x="646113" y="5481228"/>
            <a:ext cx="396875" cy="28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7176" name="Picture 5" descr="C:\Documents and Settings\power1.POWER\Local Settings\Temporary Internet Files\Content.IE5\8ZIR2HEX\MM900295149[1]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79848">
            <a:off x="7524750" y="2636838"/>
            <a:ext cx="1341438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build="p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47564" y="330201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1"/>
          </p:nvPr>
        </p:nvSpPr>
        <p:spPr>
          <a:xfrm>
            <a:off x="323528" y="1592796"/>
            <a:ext cx="8316912" cy="51847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b="1" i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間斷隨機變數的累積分配函數</a:t>
            </a:r>
            <a:r>
              <a:rPr lang="en-US" altLang="zh-TW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cdf</a:t>
            </a:r>
            <a:r>
              <a:rPr lang="en-US" altLang="zh-TW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：</a:t>
            </a:r>
            <a:endParaRPr lang="en-US" altLang="zh-TW" b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spcBef>
                <a:spcPts val="1200"/>
              </a:spcBef>
              <a:buFont typeface="Arial" pitchFamily="34" charset="0"/>
              <a:buNone/>
            </a:pPr>
            <a:r>
              <a:rPr lang="zh-TW" altLang="en-US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    </a:t>
            </a:r>
            <a:r>
              <a:rPr lang="zh-TW" alt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例</a:t>
            </a:r>
            <a:r>
              <a:rPr lang="en-US" altLang="zh-TW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1</a:t>
            </a:r>
            <a:r>
              <a:rPr lang="zh-TW" alt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：筆電中毒</a:t>
            </a:r>
            <a:r>
              <a:rPr lang="en-US" altLang="zh-TW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X</a:t>
            </a:r>
            <a:r>
              <a:rPr lang="zh-TW" alt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次的機率</a:t>
            </a:r>
            <a:endParaRPr lang="en-US" altLang="zh-TW" sz="2800" dirty="0" smtClean="0">
              <a:solidFill>
                <a:srgbClr val="0070C0"/>
              </a:solidFill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zh-TW" altLang="en-US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0860439"/>
              </p:ext>
            </p:extLst>
          </p:nvPr>
        </p:nvGraphicFramePr>
        <p:xfrm>
          <a:off x="935038" y="2888940"/>
          <a:ext cx="7566025" cy="229726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304613"/>
                <a:gridCol w="1080287"/>
                <a:gridCol w="1080287"/>
                <a:gridCol w="1080287"/>
                <a:gridCol w="940264"/>
                <a:gridCol w="1080287"/>
              </a:tblGrid>
              <a:tr h="127610">
                <a:tc rowSpan="2"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54" marR="91454" marT="45711" marB="45711">
                    <a:lnR>
                      <a:noFill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zh-TW" altLang="en-US" sz="2600" b="0" dirty="0" smtClean="0">
                          <a:latin typeface="標楷體" pitchFamily="65" charset="-120"/>
                          <a:ea typeface="標楷體" pitchFamily="65" charset="-120"/>
                        </a:rPr>
                        <a:t>結果</a:t>
                      </a:r>
                      <a:r>
                        <a:rPr lang="en-US" altLang="zh-TW" sz="2600" b="0" dirty="0" smtClean="0"/>
                        <a:t>(</a:t>
                      </a:r>
                      <a:r>
                        <a:rPr lang="zh-TW" altLang="en-US" sz="2600" b="0" dirty="0" smtClean="0">
                          <a:latin typeface="標楷體" pitchFamily="65" charset="-120"/>
                          <a:ea typeface="標楷體" pitchFamily="65" charset="-120"/>
                        </a:rPr>
                        <a:t>中毒次數</a:t>
                      </a:r>
                      <a:r>
                        <a:rPr lang="en-US" altLang="zh-TW" sz="2600" b="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lang="zh-TW" altLang="en-US" sz="2600" b="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54" marR="91454" marT="45711" marB="45711">
                    <a:lnL>
                      <a:noFill/>
                    </a:lnL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875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L w="12700" cmpd="sng">
                      <a:noFill/>
                    </a:lnL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60971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標楷體" pitchFamily="65" charset="-120"/>
                          <a:ea typeface="標楷體" pitchFamily="65" charset="-120"/>
                        </a:rPr>
                        <a:t>機率分配</a:t>
                      </a:r>
                      <a:endParaRPr lang="zh-TW" altLang="en-US" sz="2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0971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標楷體" pitchFamily="65" charset="-120"/>
                          <a:ea typeface="標楷體" pitchFamily="65" charset="-120"/>
                        </a:rPr>
                        <a:t>累積機率分配</a:t>
                      </a:r>
                      <a:endParaRPr lang="zh-TW" altLang="en-US" sz="2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zh-TW" alt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4" marR="91454" marT="45711" marB="45711" anchor="ctr"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3420639"/>
              </p:ext>
            </p:extLst>
          </p:nvPr>
        </p:nvGraphicFramePr>
        <p:xfrm>
          <a:off x="6048164" y="1700808"/>
          <a:ext cx="2564854" cy="442792"/>
        </p:xfrm>
        <a:graphic>
          <a:graphicData uri="http://schemas.openxmlformats.org/presentationml/2006/ole">
            <p:oleObj spid="_x0000_s8228" name="Equation" r:id="rId3" imgW="1473200" imgH="254000" progId="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11384515"/>
              </p:ext>
            </p:extLst>
          </p:nvPr>
        </p:nvGraphicFramePr>
        <p:xfrm>
          <a:off x="935597" y="5481228"/>
          <a:ext cx="6336704" cy="445891"/>
        </p:xfrm>
        <a:graphic>
          <a:graphicData uri="http://schemas.openxmlformats.org/presentationml/2006/ole">
            <p:oleObj spid="_x0000_s8229" name="Equation" r:id="rId4" imgW="4203700" imgH="2540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253711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1"/>
          </p:nvPr>
        </p:nvSpPr>
        <p:spPr>
          <a:xfrm>
            <a:off x="431540" y="1484784"/>
            <a:ext cx="5076564" cy="611187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None/>
            </a:pPr>
            <a:r>
              <a:rPr lang="zh-TW" altLang="en-US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例</a:t>
            </a:r>
            <a:r>
              <a:rPr lang="en-US" altLang="zh-TW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：保羅通勤時間 </a:t>
            </a:r>
            <a:r>
              <a:rPr lang="en-US" altLang="zh-TW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(</a:t>
            </a:r>
            <a:r>
              <a:rPr lang="zh-TW" altLang="en-US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連續隨機變數</a:t>
            </a:r>
            <a:r>
              <a:rPr lang="en-US" altLang="zh-TW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)</a:t>
            </a:r>
          </a:p>
          <a:p>
            <a:pPr>
              <a:buFont typeface="Arial" pitchFamily="34" charset="0"/>
              <a:buNone/>
            </a:pPr>
            <a:endParaRPr lang="zh-TW" altLang="en-US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2751167"/>
              </p:ext>
            </p:extLst>
          </p:nvPr>
        </p:nvGraphicFramePr>
        <p:xfrm>
          <a:off x="449263" y="2060848"/>
          <a:ext cx="5238861" cy="1969245"/>
        </p:xfrm>
        <a:graphic>
          <a:graphicData uri="http://schemas.openxmlformats.org/presentationml/2006/ole">
            <p:oleObj spid="_x0000_s9224" name="Equation" r:id="rId3" imgW="3594100" imgH="1231900" progId="">
              <p:embed/>
            </p:oleObj>
          </a:graphicData>
        </a:graphic>
      </p:graphicFrame>
      <p:pic>
        <p:nvPicPr>
          <p:cNvPr id="15" name="圖片 14" descr="圖2.3.bmp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105150"/>
            <a:ext cx="5184775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87450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572310" y="2003667"/>
            <a:ext cx="8208962" cy="48609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b="1" i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間斷隨機變數的期望值</a:t>
            </a:r>
            <a:endParaRPr lang="en-US" altLang="zh-TW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 marL="0">
              <a:buFont typeface="Arial" pitchFamily="34" charset="0"/>
              <a:buNone/>
            </a:pP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為所有可能值的加權平均。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連續隨機變數的期望值</a:t>
            </a:r>
            <a:endParaRPr lang="en-US" altLang="zh-TW" sz="2800" b="1" i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b="1" i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變異數</a:t>
            </a:r>
            <a:endParaRPr lang="en-US" altLang="zh-TW" sz="2800" b="1" i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用以檢視機率分配分散程度。</a:t>
            </a: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575556" y="1484784"/>
            <a:ext cx="63373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n"/>
            </a:pPr>
            <a:r>
              <a:rPr lang="zh-TW" altLang="en-US" sz="30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期望值與</a:t>
            </a:r>
            <a:r>
              <a:rPr lang="zh-TW" altLang="en-US" sz="3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變異數</a:t>
            </a:r>
            <a:endParaRPr lang="zh-TW" altLang="en-US" sz="30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5143942"/>
              </p:ext>
            </p:extLst>
          </p:nvPr>
        </p:nvGraphicFramePr>
        <p:xfrm>
          <a:off x="719572" y="3032956"/>
          <a:ext cx="7820025" cy="684213"/>
        </p:xfrm>
        <a:graphic>
          <a:graphicData uri="http://schemas.openxmlformats.org/presentationml/2006/ole">
            <p:oleObj spid="_x0000_s10254" name="Equation" r:id="rId3" imgW="5080000" imgH="444500" progId="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67769953"/>
              </p:ext>
            </p:extLst>
          </p:nvPr>
        </p:nvGraphicFramePr>
        <p:xfrm>
          <a:off x="815181" y="4113076"/>
          <a:ext cx="7959725" cy="515937"/>
        </p:xfrm>
        <a:graphic>
          <a:graphicData uri="http://schemas.openxmlformats.org/presentationml/2006/ole">
            <p:oleObj spid="_x0000_s10255" name="Equation" r:id="rId4" imgW="4902200" imgH="317500" progId="">
              <p:embed/>
            </p:oleObj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9057142"/>
              </p:ext>
            </p:extLst>
          </p:nvPr>
        </p:nvGraphicFramePr>
        <p:xfrm>
          <a:off x="683568" y="5697252"/>
          <a:ext cx="7969250" cy="539750"/>
        </p:xfrm>
        <a:graphic>
          <a:graphicData uri="http://schemas.openxmlformats.org/presentationml/2006/ole">
            <p:oleObj spid="_x0000_s10256" name="Equation" r:id="rId5" imgW="4686300" imgH="3175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build="p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54090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>
          <a:xfrm>
            <a:off x="628640" y="1398984"/>
            <a:ext cx="8066087" cy="543718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利用筆電中毒的例子計算：</a:t>
            </a:r>
            <a:endParaRPr lang="en-US" altLang="zh-TW" sz="2800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en-US" altLang="zh-TW" sz="2800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     </a:t>
            </a: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電腦每週中毒的期望值</a:t>
            </a:r>
            <a:endParaRPr lang="en-US" altLang="zh-TW" sz="2800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spcBef>
                <a:spcPts val="30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Calibri" pitchFamily="34" charset="0"/>
                <a:ea typeface="標楷體" pitchFamily="65" charset="-120"/>
              </a:rPr>
              <a:t>      </a:t>
            </a: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電腦每週中毒次數變異數</a:t>
            </a:r>
            <a:endParaRPr lang="en-US" altLang="zh-TW" sz="2800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spcBef>
                <a:spcPts val="300"/>
              </a:spcBef>
              <a:buFont typeface="Arial" pitchFamily="34" charset="0"/>
              <a:buNone/>
            </a:pP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spcBef>
                <a:spcPts val="300"/>
              </a:spcBef>
              <a:buFont typeface="Arial" pitchFamily="34" charset="0"/>
              <a:buNone/>
            </a:pP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spcBef>
                <a:spcPts val="300"/>
              </a:spcBef>
              <a:buFont typeface="Arial" pitchFamily="34" charset="0"/>
              <a:buNone/>
            </a:pP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Calibri" pitchFamily="34" charset="0"/>
                <a:ea typeface="標楷體" pitchFamily="65" charset="-120"/>
              </a:rPr>
              <a:t>       </a:t>
            </a: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標準差</a:t>
            </a:r>
            <a:endParaRPr lang="en-US" altLang="zh-TW" sz="2800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altLang="zh-TW" sz="3000" dirty="0" smtClean="0"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zh-TW" altLang="en-US" sz="3000" dirty="0" smtClean="0">
                <a:latin typeface="Calibri" pitchFamily="34" charset="0"/>
                <a:ea typeface="標楷體" pitchFamily="65" charset="-120"/>
              </a:rPr>
              <a:t>        </a:t>
            </a:r>
            <a:endParaRPr lang="en-US" altLang="zh-TW" sz="3000" dirty="0" smtClean="0"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zh-TW" altLang="en-US" dirty="0" smtClean="0"/>
          </a:p>
        </p:txBody>
      </p:sp>
      <p:sp>
        <p:nvSpPr>
          <p:cNvPr id="8" name="矩形 7"/>
          <p:cNvSpPr/>
          <p:nvPr/>
        </p:nvSpPr>
        <p:spPr>
          <a:xfrm>
            <a:off x="719571" y="5198572"/>
            <a:ext cx="669037" cy="5539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altLang="zh-TW" sz="3000" b="1" dirty="0">
                <a:ln w="31550" cmpd="sng">
                  <a:solidFill>
                    <a:srgbClr val="0070C0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  <a:ea typeface="新細明體" charset="-120"/>
              </a:rPr>
              <a:t>3.</a:t>
            </a:r>
            <a:endParaRPr lang="zh-TW" altLang="en-US" sz="3000" b="1" dirty="0">
              <a:ln w="31550" cmpd="sng">
                <a:solidFill>
                  <a:srgbClr val="0070C0"/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charset="0"/>
              <a:ea typeface="新細明體" charset="-120"/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2716776"/>
              </p:ext>
            </p:extLst>
          </p:nvPr>
        </p:nvGraphicFramePr>
        <p:xfrm>
          <a:off x="791580" y="2471879"/>
          <a:ext cx="6264696" cy="877586"/>
        </p:xfrm>
        <a:graphic>
          <a:graphicData uri="http://schemas.openxmlformats.org/presentationml/2006/ole">
            <p:oleObj spid="_x0000_s11280" name="Equation" r:id="rId3" imgW="4470400" imgH="584200" progId="">
              <p:embed/>
            </p:oleObj>
          </a:graphicData>
        </a:graphic>
      </p:graphicFrame>
      <p:sp>
        <p:nvSpPr>
          <p:cNvPr id="10" name="矩形 9"/>
          <p:cNvSpPr/>
          <p:nvPr/>
        </p:nvSpPr>
        <p:spPr>
          <a:xfrm>
            <a:off x="472816" y="1880828"/>
            <a:ext cx="669037" cy="5539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altLang="zh-TW" sz="3000" b="1" dirty="0">
                <a:ln w="31550" cmpd="sng">
                  <a:solidFill>
                    <a:srgbClr val="0070C0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  <a:ea typeface="新細明體" charset="-120"/>
              </a:rPr>
              <a:t>1.</a:t>
            </a:r>
            <a:endParaRPr lang="zh-TW" altLang="en-US" sz="3000" b="1" dirty="0">
              <a:ln w="31550" cmpd="sng">
                <a:solidFill>
                  <a:srgbClr val="0070C0"/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charset="0"/>
              <a:ea typeface="新細明體" charset="-120"/>
            </a:endParaRP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42972797"/>
              </p:ext>
            </p:extLst>
          </p:nvPr>
        </p:nvGraphicFramePr>
        <p:xfrm>
          <a:off x="788233" y="3946994"/>
          <a:ext cx="7240151" cy="1258179"/>
        </p:xfrm>
        <a:graphic>
          <a:graphicData uri="http://schemas.openxmlformats.org/presentationml/2006/ole">
            <p:oleObj spid="_x0000_s11281" name="Equation" r:id="rId4" imgW="5334000" imgH="927100" progId="">
              <p:embed/>
            </p:oleObj>
          </a:graphicData>
        </a:graphic>
      </p:graphicFrame>
      <p:sp>
        <p:nvSpPr>
          <p:cNvPr id="12" name="矩形 11"/>
          <p:cNvSpPr/>
          <p:nvPr/>
        </p:nvSpPr>
        <p:spPr>
          <a:xfrm>
            <a:off x="575556" y="3392996"/>
            <a:ext cx="669037" cy="5539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altLang="zh-TW" sz="3000" b="1" dirty="0">
                <a:ln w="31550" cmpd="sng">
                  <a:solidFill>
                    <a:srgbClr val="0070C0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  <a:ea typeface="新細明體" charset="-120"/>
              </a:rPr>
              <a:t>2.</a:t>
            </a:r>
            <a:endParaRPr lang="zh-TW" altLang="en-US" sz="3000" b="1" dirty="0">
              <a:ln w="31550" cmpd="sng">
                <a:solidFill>
                  <a:srgbClr val="0070C0"/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charset="0"/>
              <a:ea typeface="新細明體" charset="-120"/>
            </a:endParaRP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81252"/>
              </p:ext>
            </p:extLst>
          </p:nvPr>
        </p:nvGraphicFramePr>
        <p:xfrm>
          <a:off x="2555809" y="5536468"/>
          <a:ext cx="4211749" cy="504910"/>
        </p:xfrm>
        <a:graphic>
          <a:graphicData uri="http://schemas.openxmlformats.org/presentationml/2006/ole">
            <p:oleObj spid="_x0000_s11282" name="Equation" r:id="rId5" imgW="2755900" imgH="3302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51620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618220" y="1520788"/>
            <a:ext cx="8281987" cy="51482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偏態係數</a:t>
            </a: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zh-TW" altLang="en-US" sz="2800" dirty="0" smtClean="0">
                <a:latin typeface="Calibri" pitchFamily="34" charset="0"/>
                <a:ea typeface="標楷體" pitchFamily="65" charset="-120"/>
              </a:rPr>
              <a:t>    用以說明一分配偏離對稱的程度。</a:t>
            </a: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峰態係數</a:t>
            </a: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zh-TW" altLang="en-US" sz="2800" dirty="0" smtClean="0">
                <a:latin typeface="Calibri" pitchFamily="34" charset="0"/>
                <a:ea typeface="標楷體" pitchFamily="65" charset="-120"/>
              </a:rPr>
              <a:t>    衡量機率分配尾巴的厚度。</a:t>
            </a:r>
            <a:endParaRPr lang="en-US" altLang="zh-TW" sz="2800" dirty="0" smtClean="0"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zh-TW" altLang="en-US" sz="2800" dirty="0" smtClean="0"/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3679191"/>
              </p:ext>
            </p:extLst>
          </p:nvPr>
        </p:nvGraphicFramePr>
        <p:xfrm>
          <a:off x="1135291" y="2600908"/>
          <a:ext cx="7581900" cy="1081088"/>
        </p:xfrm>
        <a:graphic>
          <a:graphicData uri="http://schemas.openxmlformats.org/presentationml/2006/ole">
            <p:oleObj spid="_x0000_s12298" name="Equation" r:id="rId3" imgW="4368800" imgH="622300" progId="">
              <p:embed/>
            </p:oleObj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91341855"/>
              </p:ext>
            </p:extLst>
          </p:nvPr>
        </p:nvGraphicFramePr>
        <p:xfrm>
          <a:off x="1079612" y="4761148"/>
          <a:ext cx="7650162" cy="1044575"/>
        </p:xfrm>
        <a:graphic>
          <a:graphicData uri="http://schemas.openxmlformats.org/presentationml/2006/ole">
            <p:oleObj spid="_x0000_s12299" name="Equation" r:id="rId4" imgW="4559300" imgH="6223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152636"/>
            <a:ext cx="6819528" cy="1143000"/>
          </a:xfrm>
        </p:spPr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/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"/>
          </p:nvPr>
        </p:nvSpPr>
        <p:spPr>
          <a:xfrm>
            <a:off x="512271" y="1520788"/>
            <a:ext cx="8229600" cy="4821237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標楷體" pitchFamily="65" charset="-120"/>
              </a:rPr>
              <a:t>天氣狀況與通勤時間的聯合機率分配</a:t>
            </a:r>
            <a:endParaRPr lang="en-US" altLang="zh-TW" sz="2800" b="1" dirty="0" smtClean="0">
              <a:solidFill>
                <a:srgbClr val="0070C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zh-TW" altLang="en-US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331913" y="296652"/>
            <a:ext cx="540067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2204586"/>
              </p:ext>
            </p:extLst>
          </p:nvPr>
        </p:nvGraphicFramePr>
        <p:xfrm>
          <a:off x="431800" y="2097088"/>
          <a:ext cx="8280400" cy="2751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127"/>
                <a:gridCol w="2306291"/>
                <a:gridCol w="2306291"/>
                <a:gridCol w="1039691"/>
              </a:tblGrid>
              <a:tr h="754472">
                <a:tc>
                  <a:txBody>
                    <a:bodyPr/>
                    <a:lstStyle/>
                    <a:p>
                      <a:endParaRPr lang="zh-TW" altLang="en-US" sz="2600" b="0" dirty="0">
                        <a:solidFill>
                          <a:schemeClr val="tx1"/>
                        </a:solidFill>
                        <a:latin typeface="Calibri" pitchFamily="34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傾盆大雨</a:t>
                      </a:r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(X=0)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萬里晴空</a:t>
                      </a:r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(X=1)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標楷體" pitchFamily="65" charset="-120"/>
                        </a:rPr>
                        <a:t>總  和</a:t>
                      </a:r>
                      <a:endParaRPr lang="zh-TW" altLang="en-US" sz="2600" b="0" dirty="0">
                        <a:solidFill>
                          <a:schemeClr val="tx1"/>
                        </a:solidFill>
                        <a:latin typeface="Calibri" pitchFamily="34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65555">
                <a:tc>
                  <a:txBody>
                    <a:bodyPr/>
                    <a:lstStyle/>
                    <a:p>
                      <a:pPr algn="l"/>
                      <a:r>
                        <a:rPr lang="zh-TW" altLang="en-US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通勤時間長</a:t>
                      </a:r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(Y=0)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0.15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0.07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0.22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65555">
                <a:tc>
                  <a:txBody>
                    <a:bodyPr/>
                    <a:lstStyle/>
                    <a:p>
                      <a:pPr algn="l"/>
                      <a:r>
                        <a:rPr lang="zh-TW" altLang="en-US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通勤時間短</a:t>
                      </a:r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(Y=1)</a:t>
                      </a:r>
                    </a:p>
                  </a:txBody>
                  <a:tcPr marL="91434" marR="91434" marT="45724" marB="4572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0.15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0.63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0.78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5555">
                <a:tc>
                  <a:txBody>
                    <a:bodyPr/>
                    <a:lstStyle/>
                    <a:p>
                      <a:pPr algn="l"/>
                      <a:r>
                        <a:rPr lang="zh-TW" altLang="en-US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總    和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0.30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0.70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</a:rPr>
                        <a:t>1.00</a:t>
                      </a:r>
                      <a:endParaRPr lang="zh-TW" altLang="en-US" sz="2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</a:endParaRPr>
                    </a:p>
                  </a:txBody>
                  <a:tcPr marL="91434" marR="91434" marT="45724" marB="45724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9699" name="Picture 3" descr="C:\Documents and Settings\power1.POWER\Local Settings\Temporary Internet Files\Content.IE5\8ZIR2HEX\dglxasset[1].asp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99700">
            <a:off x="5292725" y="5465763"/>
            <a:ext cx="28336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C:\Documents and Settings\power1.POWER\Local Settings\Temporary Internet Files\Content.IE5\KG3C2QHV\dglxasset[1].asp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16192">
            <a:off x="1906588" y="4935538"/>
            <a:ext cx="13906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247423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431540" y="1422400"/>
            <a:ext cx="8388350" cy="5435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</a:rPr>
              <a:t>條件機率分配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</a:rPr>
              <a:t>    在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</a:rPr>
              <a:t>X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</a:rPr>
              <a:t>已知下，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</a:rPr>
              <a:t>Y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</a:rPr>
              <a:t>的條件機率：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     例：在傾盆大雨時，通勤時間長的機率</a:t>
            </a:r>
            <a:endParaRPr lang="en-US" altLang="zh-TW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</a:rPr>
              <a:t>條件期望值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spcBef>
                <a:spcPts val="4800"/>
              </a:spcBef>
              <a:buFont typeface="Arial" pitchFamily="34" charset="0"/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itchFamily="65" charset="-120"/>
              </a:rPr>
              <a:t>    例：在傾盆大雨下，期望通勤時間為</a:t>
            </a:r>
            <a:endParaRPr lang="en-US" altLang="zh-TW" sz="2800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</a:endParaRPr>
          </a:p>
          <a:p>
            <a:pPr>
              <a:spcBef>
                <a:spcPts val="3000"/>
              </a:spcBef>
              <a:buFont typeface="Arial" pitchFamily="34" charset="0"/>
              <a:buNone/>
            </a:pPr>
            <a:endParaRPr lang="en-US" altLang="zh-TW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zh-TW" altLang="en-US" dirty="0" smtClean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86197378"/>
              </p:ext>
            </p:extLst>
          </p:nvPr>
        </p:nvGraphicFramePr>
        <p:xfrm>
          <a:off x="5256076" y="2024844"/>
          <a:ext cx="3340100" cy="539750"/>
        </p:xfrm>
        <a:graphic>
          <a:graphicData uri="http://schemas.openxmlformats.org/presentationml/2006/ole">
            <p:oleObj spid="_x0000_s13328" name="Equation" r:id="rId3" imgW="2120900" imgH="342900" progId="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4843448"/>
              </p:ext>
            </p:extLst>
          </p:nvPr>
        </p:nvGraphicFramePr>
        <p:xfrm>
          <a:off x="1187624" y="2996952"/>
          <a:ext cx="6165850" cy="825500"/>
        </p:xfrm>
        <a:graphic>
          <a:graphicData uri="http://schemas.openxmlformats.org/presentationml/2006/ole">
            <p:oleObj spid="_x0000_s13329" name="Equation" r:id="rId4" imgW="4267200" imgH="571500" progId="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10275449"/>
              </p:ext>
            </p:extLst>
          </p:nvPr>
        </p:nvGraphicFramePr>
        <p:xfrm>
          <a:off x="1007604" y="4221088"/>
          <a:ext cx="4751387" cy="641350"/>
        </p:xfrm>
        <a:graphic>
          <a:graphicData uri="http://schemas.openxmlformats.org/presentationml/2006/ole">
            <p:oleObj spid="_x0000_s13330" name="Equation" r:id="rId5" imgW="3200400" imgH="431800" progId="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3371926"/>
              </p:ext>
            </p:extLst>
          </p:nvPr>
        </p:nvGraphicFramePr>
        <p:xfrm>
          <a:off x="899592" y="5301209"/>
          <a:ext cx="6300700" cy="1146774"/>
        </p:xfrm>
        <a:graphic>
          <a:graphicData uri="http://schemas.openxmlformats.org/presentationml/2006/ole">
            <p:oleObj spid="_x0000_s13331" name="Equation" r:id="rId6" imgW="4953000" imgH="9017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07604" y="332656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>
          <a:xfrm>
            <a:off x="384510" y="1556792"/>
            <a:ext cx="8461375" cy="50053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條件變異數</a:t>
            </a: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en-US" altLang="zh-TW" sz="2800" b="1" i="1" dirty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Calibri" pitchFamily="34" charset="0"/>
                <a:ea typeface="標楷體" pitchFamily="65" charset="-120"/>
              </a:rPr>
              <a:t>的非條件期望值和變異數</a:t>
            </a:r>
            <a:endParaRPr lang="en-US" altLang="zh-TW" sz="2800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en-US" altLang="zh-TW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en-US" altLang="zh-TW" b="1" i="1" dirty="0" smtClean="0">
              <a:solidFill>
                <a:srgbClr val="FF0000"/>
              </a:solidFill>
              <a:latin typeface="Calibri" pitchFamily="34" charset="0"/>
              <a:ea typeface="標楷體" pitchFamily="65" charset="-120"/>
            </a:endParaRPr>
          </a:p>
          <a:p>
            <a:pPr>
              <a:buFont typeface="Arial" pitchFamily="34" charset="0"/>
              <a:buNone/>
            </a:pPr>
            <a:endParaRPr lang="zh-TW" altLang="en-US" dirty="0" smtClean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2298470"/>
              </p:ext>
            </p:extLst>
          </p:nvPr>
        </p:nvGraphicFramePr>
        <p:xfrm>
          <a:off x="683568" y="2168860"/>
          <a:ext cx="8172450" cy="576262"/>
        </p:xfrm>
        <a:graphic>
          <a:graphicData uri="http://schemas.openxmlformats.org/presentationml/2006/ole">
            <p:oleObj spid="_x0000_s14343" name="Equation" r:id="rId3" imgW="4864100" imgH="3429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54487" y="260648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內容版面配置區 13"/>
          <p:cNvSpPr>
            <a:spLocks noGrp="1"/>
          </p:cNvSpPr>
          <p:nvPr>
            <p:ph sz="quarter" idx="1"/>
          </p:nvPr>
        </p:nvSpPr>
        <p:spPr>
          <a:xfrm>
            <a:off x="539750" y="1449388"/>
            <a:ext cx="8245475" cy="5003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  <a:defRPr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共變異數：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衡量二隨機變數之間的關係。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令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兩隨機變數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和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的共變異數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(covariance)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為：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buFont typeface="Arial" charset="0"/>
              <a:buNone/>
              <a:defRPr/>
            </a:pP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altLang="zh-TW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4288">
              <a:spcBef>
                <a:spcPts val="5700"/>
              </a:spcBef>
              <a:buFont typeface="Arial" charset="0"/>
              <a:buNone/>
              <a:defRPr/>
            </a:pPr>
            <a:r>
              <a:rPr lang="zh-TW" altLang="en-US" sz="2800" b="1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若</a:t>
            </a:r>
            <a:endParaRPr lang="zh-TW" altLang="en-US" sz="2800" b="1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6337221"/>
              </p:ext>
            </p:extLst>
          </p:nvPr>
        </p:nvGraphicFramePr>
        <p:xfrm>
          <a:off x="1343025" y="2024844"/>
          <a:ext cx="3552825" cy="468313"/>
        </p:xfrm>
        <a:graphic>
          <a:graphicData uri="http://schemas.openxmlformats.org/presentationml/2006/ole">
            <p:oleObj spid="_x0000_s15386" name="Equation" r:id="rId3" imgW="2120900" imgH="279400" progId="">
              <p:embed/>
            </p:oleObj>
          </a:graphicData>
        </a:graphic>
      </p:graphicFrame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1429318"/>
              </p:ext>
            </p:extLst>
          </p:nvPr>
        </p:nvGraphicFramePr>
        <p:xfrm>
          <a:off x="935596" y="3104964"/>
          <a:ext cx="7021512" cy="1196975"/>
        </p:xfrm>
        <a:graphic>
          <a:graphicData uri="http://schemas.openxmlformats.org/presentationml/2006/ole">
            <p:oleObj spid="_x0000_s15387" name="Equation" r:id="rId4" imgW="4762500" imgH="812800" progId="">
              <p:embed/>
            </p:oleObj>
          </a:graphicData>
        </a:graphic>
      </p:graphicFrame>
      <p:sp>
        <p:nvSpPr>
          <p:cNvPr id="21" name="左大括弧 20"/>
          <p:cNvSpPr/>
          <p:nvPr/>
        </p:nvSpPr>
        <p:spPr>
          <a:xfrm>
            <a:off x="1655676" y="4495124"/>
            <a:ext cx="360040" cy="1764196"/>
          </a:xfrm>
          <a:prstGeom prst="leftBrace">
            <a:avLst>
              <a:gd name="adj1" fmla="val 8333"/>
              <a:gd name="adj2" fmla="val 50000"/>
            </a:avLst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/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3214224" y="4342978"/>
            <a:ext cx="3744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</a:rPr>
              <a:t>X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</a:rPr>
              <a:t>與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</a:rPr>
              <a:t>Y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</a:rPr>
              <a:t>移動方向相同</a:t>
            </a:r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。</a:t>
            </a:r>
          </a:p>
        </p:txBody>
      </p:sp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8208664"/>
              </p:ext>
            </p:extLst>
          </p:nvPr>
        </p:nvGraphicFramePr>
        <p:xfrm>
          <a:off x="2123728" y="4360175"/>
          <a:ext cx="1168400" cy="504825"/>
        </p:xfrm>
        <a:graphic>
          <a:graphicData uri="http://schemas.openxmlformats.org/presentationml/2006/ole">
            <p:oleObj spid="_x0000_s15388" name="Equation" r:id="rId5" imgW="647700" imgH="279400" progId="">
              <p:embed/>
            </p:oleObj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03414969"/>
              </p:ext>
            </p:extLst>
          </p:nvPr>
        </p:nvGraphicFramePr>
        <p:xfrm>
          <a:off x="2021598" y="5030788"/>
          <a:ext cx="1250950" cy="539750"/>
        </p:xfrm>
        <a:graphic>
          <a:graphicData uri="http://schemas.openxmlformats.org/presentationml/2006/ole">
            <p:oleObj spid="_x0000_s15389" name="Equation" r:id="rId6" imgW="647700" imgH="279400" progId="">
              <p:embed/>
            </p:oleObj>
          </a:graphicData>
        </a:graphic>
      </p:graphicFrame>
      <p:sp>
        <p:nvSpPr>
          <p:cNvPr id="25" name="文字方塊 24"/>
          <p:cNvSpPr txBox="1">
            <a:spLocks noChangeArrowheads="1"/>
          </p:cNvSpPr>
          <p:nvPr/>
        </p:nvSpPr>
        <p:spPr bwMode="auto">
          <a:xfrm>
            <a:off x="3203575" y="4977172"/>
            <a:ext cx="3708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</a:rPr>
              <a:t>X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</a:rPr>
              <a:t>與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</a:rPr>
              <a:t>Y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</a:rPr>
              <a:t>移動方向相反。</a:t>
            </a:r>
          </a:p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0698012"/>
              </p:ext>
            </p:extLst>
          </p:nvPr>
        </p:nvGraphicFramePr>
        <p:xfrm>
          <a:off x="2015716" y="5700713"/>
          <a:ext cx="1223963" cy="527050"/>
        </p:xfrm>
        <a:graphic>
          <a:graphicData uri="http://schemas.openxmlformats.org/presentationml/2006/ole">
            <p:oleObj spid="_x0000_s15390" name="Equation" r:id="rId7" imgW="647700" imgH="279400" progId="">
              <p:embed/>
            </p:oleObj>
          </a:graphicData>
        </a:graphic>
      </p:graphicFrame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3253697" y="5661248"/>
            <a:ext cx="33845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</a:rPr>
              <a:t>X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</a:rPr>
              <a:t>與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</a:rPr>
              <a:t>Y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</a:rPr>
              <a:t>互相獨立</a:t>
            </a:r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。</a:t>
            </a:r>
          </a:p>
          <a:p>
            <a:pPr eaLnBrk="1" hangingPunct="1"/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build="p"/>
      <p:bldP spid="22" grpId="0"/>
      <p:bldP spid="25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249050" y="296652"/>
            <a:ext cx="59055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576263" y="1457325"/>
            <a:ext cx="8110537" cy="46688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的相關係數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0" indent="14288">
              <a:spcBef>
                <a:spcPts val="3000"/>
              </a:spcBef>
              <a:buFont typeface="Arial" charset="0"/>
              <a:buNone/>
              <a:defRPr/>
            </a:pPr>
            <a:r>
              <a:rPr lang="zh-TW" altLang="en-US" sz="2800" b="1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若</a:t>
            </a:r>
            <a:endParaRPr lang="en-US" altLang="zh-TW" sz="2800" b="1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zh-TW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900113" y="2133600"/>
          <a:ext cx="7780337" cy="935038"/>
        </p:xfrm>
        <a:graphic>
          <a:graphicData uri="http://schemas.openxmlformats.org/presentationml/2006/ole">
            <p:oleObj spid="_x0000_s16406" name="Equation" r:id="rId3" imgW="5067300" imgH="609600" progId="">
              <p:embed/>
            </p:oleObj>
          </a:graphicData>
        </a:graphic>
      </p:graphicFrame>
      <p:sp>
        <p:nvSpPr>
          <p:cNvPr id="9" name="左大括弧 8"/>
          <p:cNvSpPr/>
          <p:nvPr/>
        </p:nvSpPr>
        <p:spPr>
          <a:xfrm>
            <a:off x="1069030" y="3453098"/>
            <a:ext cx="360040" cy="1764196"/>
          </a:xfrm>
          <a:prstGeom prst="leftBrace">
            <a:avLst>
              <a:gd name="adj1" fmla="val 8333"/>
              <a:gd name="adj2" fmla="val 50000"/>
            </a:avLst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5507113"/>
              </p:ext>
            </p:extLst>
          </p:nvPr>
        </p:nvGraphicFramePr>
        <p:xfrm>
          <a:off x="1443767" y="3321050"/>
          <a:ext cx="2305050" cy="447675"/>
        </p:xfrm>
        <a:graphic>
          <a:graphicData uri="http://schemas.openxmlformats.org/presentationml/2006/ole">
            <p:oleObj spid="_x0000_s16407" name="Equation" r:id="rId4" imgW="1307532" imgH="253890" progId="">
              <p:embed/>
            </p:oleObj>
          </a:graphicData>
        </a:graphic>
      </p:graphicFrame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3635895" y="3284984"/>
            <a:ext cx="507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存在完全正向線性關係。</a:t>
            </a: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8194797"/>
              </p:ext>
            </p:extLst>
          </p:nvPr>
        </p:nvGraphicFramePr>
        <p:xfrm>
          <a:off x="1423318" y="4119296"/>
          <a:ext cx="2462213" cy="431800"/>
        </p:xfrm>
        <a:graphic>
          <a:graphicData uri="http://schemas.openxmlformats.org/presentationml/2006/ole">
            <p:oleObj spid="_x0000_s16408" name="Equation" r:id="rId5" imgW="1447172" imgH="253890" progId="">
              <p:embed/>
            </p:oleObj>
          </a:graphicData>
        </a:graphic>
      </p:graphicFrame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3851920" y="4041775"/>
            <a:ext cx="4967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存在完全負向線性關係。</a:t>
            </a: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0656969"/>
              </p:ext>
            </p:extLst>
          </p:nvPr>
        </p:nvGraphicFramePr>
        <p:xfrm>
          <a:off x="1429070" y="4972844"/>
          <a:ext cx="2376487" cy="449262"/>
        </p:xfrm>
        <a:graphic>
          <a:graphicData uri="http://schemas.openxmlformats.org/presentationml/2006/ole">
            <p:oleObj spid="_x0000_s16409" name="Equation" r:id="rId6" imgW="1345616" imgH="253890" progId="">
              <p:embed/>
            </p:oleObj>
          </a:graphicData>
        </a:graphic>
      </p:graphicFrame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3730926" y="4869160"/>
            <a:ext cx="457358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8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dirty="0">
                <a:latin typeface="Calibri" pitchFamily="34" charset="0"/>
                <a:ea typeface="標楷體" pitchFamily="65" charset="-120"/>
              </a:rPr>
              <a:t>存在線性關係。</a:t>
            </a:r>
          </a:p>
          <a:p>
            <a:pPr eaLnBrk="1" hangingPunct="1"/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build="p"/>
      <p:bldP spid="11" grpId="0"/>
      <p:bldP spid="14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相對應的樣本估計式</a:t>
            </a:r>
            <a:endParaRPr lang="en-US" altLang="zh-TW" sz="2800" b="1" i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樣本均數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母體期望值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樣本變異數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樣本共變異數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樣本相關係數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77383567"/>
              </p:ext>
            </p:extLst>
          </p:nvPr>
        </p:nvGraphicFramePr>
        <p:xfrm>
          <a:off x="4788024" y="1844824"/>
          <a:ext cx="1419225" cy="1001713"/>
        </p:xfrm>
        <a:graphic>
          <a:graphicData uri="http://schemas.openxmlformats.org/presentationml/2006/ole">
            <p:oleObj spid="_x0000_s49162" name="方程式" r:id="rId3" imgW="634725" imgH="444307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0762991"/>
              </p:ext>
            </p:extLst>
          </p:nvPr>
        </p:nvGraphicFramePr>
        <p:xfrm>
          <a:off x="2879812" y="2960948"/>
          <a:ext cx="2362200" cy="955675"/>
        </p:xfrm>
        <a:graphic>
          <a:graphicData uri="http://schemas.openxmlformats.org/presentationml/2006/ole">
            <p:oleObj spid="_x0000_s49163" name="方程式" r:id="rId4" imgW="1104900" imgH="444500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6841552"/>
              </p:ext>
            </p:extLst>
          </p:nvPr>
        </p:nvGraphicFramePr>
        <p:xfrm>
          <a:off x="3203848" y="3969060"/>
          <a:ext cx="3200400" cy="989013"/>
        </p:xfrm>
        <a:graphic>
          <a:graphicData uri="http://schemas.openxmlformats.org/presentationml/2006/ole">
            <p:oleObj spid="_x0000_s49164" name="方程式" r:id="rId5" imgW="1447172" imgH="444307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97583116"/>
              </p:ext>
            </p:extLst>
          </p:nvPr>
        </p:nvGraphicFramePr>
        <p:xfrm>
          <a:off x="3275856" y="5157192"/>
          <a:ext cx="1371600" cy="898525"/>
        </p:xfrm>
        <a:graphic>
          <a:graphicData uri="http://schemas.openxmlformats.org/presentationml/2006/ole">
            <p:oleObj spid="_x0000_s49165" name="方程式" r:id="rId6" imgW="583947" imgH="380835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08564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5" name="圖片 4" descr="guj75845_taappB0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240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3213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09015" y="378645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88021312"/>
              </p:ext>
            </p:extLst>
          </p:nvPr>
        </p:nvGraphicFramePr>
        <p:xfrm>
          <a:off x="719572" y="2204864"/>
          <a:ext cx="7416824" cy="4032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287523" y="1376771"/>
            <a:ext cx="4968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36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四種常用的機率分配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8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97614" y="29665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8229600" cy="49657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  <a:defRPr/>
            </a:pPr>
            <a:r>
              <a:rPr lang="zh-TW" altLang="en-US" sz="28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常態分配：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計量中最常用到的分配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432000">
              <a:spcBef>
                <a:spcPts val="1200"/>
              </a:spcBef>
              <a:buFont typeface="Arial" charset="0"/>
              <a:buNone/>
              <a:defRPr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標楷體" pitchFamily="65" charset="-120"/>
              </a:rPr>
              <a:t>隨機變數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標楷體" pitchFamily="65" charset="-120"/>
              </a:rPr>
              <a:t>的機率密度函數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ea typeface="標楷體" pitchFamily="65" charset="-120"/>
            </a:endParaRPr>
          </a:p>
          <a:p>
            <a:pPr marL="360000">
              <a:spcBef>
                <a:spcPts val="1200"/>
              </a:spcBef>
              <a:buFont typeface="Arial" charset="0"/>
              <a:buNone/>
              <a:defRPr/>
            </a:pPr>
            <a:endParaRPr lang="zh-TW" alt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9562" y="1860566"/>
            <a:ext cx="468052" cy="553998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2Lef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zh-TW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charset="0"/>
                <a:ea typeface="新細明體" charset="-120"/>
              </a:rPr>
              <a:t>1.</a:t>
            </a:r>
            <a:endParaRPr lang="zh-TW" altLang="en-US" sz="3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Arial" charset="0"/>
              <a:ea typeface="新細明體" charset="-12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7578652"/>
              </p:ext>
            </p:extLst>
          </p:nvPr>
        </p:nvGraphicFramePr>
        <p:xfrm>
          <a:off x="870687" y="2419026"/>
          <a:ext cx="7683500" cy="874713"/>
        </p:xfrm>
        <a:graphic>
          <a:graphicData uri="http://schemas.openxmlformats.org/presentationml/2006/ole">
            <p:oleObj spid="_x0000_s17420" name="Equation" r:id="rId3" imgW="5245100" imgH="596900" progId="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368425" y="3284538"/>
          <a:ext cx="3908425" cy="431800"/>
        </p:xfrm>
        <a:graphic>
          <a:graphicData uri="http://schemas.openxmlformats.org/presentationml/2006/ole">
            <p:oleObj spid="_x0000_s17421" name="Equation" r:id="rId4" imgW="2413000" imgH="266700" progId="">
              <p:embed/>
            </p:oleObj>
          </a:graphicData>
        </a:graphic>
      </p:graphicFrame>
      <p:pic>
        <p:nvPicPr>
          <p:cNvPr id="9" name="圖片 8" descr="圖2-6.bmp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636" y="3743012"/>
            <a:ext cx="56864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971600" y="332656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31540" y="1513992"/>
            <a:ext cx="8435975" cy="4779963"/>
          </a:xfrm>
        </p:spPr>
        <p:txBody>
          <a:bodyPr/>
          <a:lstStyle/>
          <a:p>
            <a:pPr marL="452438" indent="0">
              <a:buFont typeface="Arial" charset="0"/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標楷體" pitchFamily="65" charset="-120"/>
              </a:rPr>
              <a:t>     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若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X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為常態分配隨機變數，一般表為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buFont typeface="Arial" charset="0"/>
              <a:buNone/>
              <a:defRPr/>
            </a:pPr>
            <a:endParaRPr lang="en-US" altLang="zh-TW" sz="28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893763" indent="0">
              <a:spcBef>
                <a:spcPts val="2400"/>
              </a:spcBef>
              <a:buFont typeface="Arial" charset="0"/>
              <a:buNone/>
              <a:defRPr/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標準常態分配：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893763" indent="0"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若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～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N( 0 , 1 )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，則稱 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itchFamily="18" charset="0"/>
              </a:rPr>
              <a:t>Z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為標準常態分配，其機率密度函數為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93763" indent="0">
              <a:buFont typeface="Arial" charset="0"/>
              <a:buNone/>
              <a:defRPr/>
            </a:pP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1600" y="2708920"/>
            <a:ext cx="468052" cy="553998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2Lef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zh-TW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charset="0"/>
                <a:ea typeface="新細明體" charset="-120"/>
              </a:rPr>
              <a:t>3.</a:t>
            </a:r>
            <a:endParaRPr lang="zh-TW" altLang="en-US" sz="3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Arial" charset="0"/>
              <a:ea typeface="新細明體" charset="-120"/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01480219"/>
              </p:ext>
            </p:extLst>
          </p:nvPr>
        </p:nvGraphicFramePr>
        <p:xfrm>
          <a:off x="1763688" y="2132856"/>
          <a:ext cx="2220913" cy="457200"/>
        </p:xfrm>
        <a:graphic>
          <a:graphicData uri="http://schemas.openxmlformats.org/presentationml/2006/ole">
            <p:oleObj spid="_x0000_s18444" name="Equation" r:id="rId3" imgW="1294838" imgH="266584" progId="">
              <p:embed/>
            </p:oleObj>
          </a:graphicData>
        </a:graphic>
      </p:graphicFrame>
      <p:sp>
        <p:nvSpPr>
          <p:cNvPr id="15" name="矩形 14"/>
          <p:cNvSpPr/>
          <p:nvPr/>
        </p:nvSpPr>
        <p:spPr>
          <a:xfrm>
            <a:off x="971600" y="1484784"/>
            <a:ext cx="468052" cy="553998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2Lef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zh-TW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charset="0"/>
                <a:ea typeface="新細明體" charset="-120"/>
              </a:rPr>
              <a:t>2.</a:t>
            </a:r>
            <a:endParaRPr lang="zh-TW" altLang="en-US" sz="3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Arial" charset="0"/>
              <a:ea typeface="新細明體" charset="-120"/>
            </a:endParaRP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7751704"/>
              </p:ext>
            </p:extLst>
          </p:nvPr>
        </p:nvGraphicFramePr>
        <p:xfrm>
          <a:off x="1205626" y="4329100"/>
          <a:ext cx="7200900" cy="900113"/>
        </p:xfrm>
        <a:graphic>
          <a:graphicData uri="http://schemas.openxmlformats.org/presentationml/2006/ole">
            <p:oleObj spid="_x0000_s18445" name="Equation" r:id="rId4" imgW="4470400" imgH="5588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marL="0" indent="0" algn="just">
              <a:buNone/>
            </a:pPr>
            <a:r>
              <a:rPr lang="en-US" altLang="zh-TW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charset="0"/>
                <a:ea typeface="新細明體" charset="-120"/>
              </a:rPr>
              <a:t>4.</a:t>
            </a:r>
            <a:endParaRPr lang="zh-TW" alt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Arial" charset="0"/>
              <a:ea typeface="新細明體" charset="-120"/>
            </a:endParaRPr>
          </a:p>
          <a:p>
            <a:pPr marL="0" indent="0"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常態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分配可以完全被期望值與變異數所描述。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多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個常態分配隨機變數的線性組合仍為常態分配。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常態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分配的偏態係數為零，峰態係數為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例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: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X~N(70, 9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2800" dirty="0" smtClean="0">
                <a:latin typeface="新細明體"/>
                <a:ea typeface="新細明體"/>
                <a:cs typeface="Times New Roman" pitchFamily="18" charset="0"/>
              </a:rPr>
              <a:t>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則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49400913"/>
              </p:ext>
            </p:extLst>
          </p:nvPr>
        </p:nvGraphicFramePr>
        <p:xfrm>
          <a:off x="3347864" y="4149080"/>
          <a:ext cx="2094470" cy="480149"/>
        </p:xfrm>
        <a:graphic>
          <a:graphicData uri="http://schemas.openxmlformats.org/presentationml/2006/ole">
            <p:oleObj spid="_x0000_s50180" name="方程式" r:id="rId3" imgW="8888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22238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樣本均數  的機率分配 </a:t>
            </a:r>
            <a:endParaRPr lang="en-US" altLang="zh-TW" sz="2800" b="1" i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根據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統計理論，若         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為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來自       的隨機樣本，則樣本均數  的機率分配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為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例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: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令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X~N(20,4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 and n=25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，則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1183517"/>
              </p:ext>
            </p:extLst>
          </p:nvPr>
        </p:nvGraphicFramePr>
        <p:xfrm>
          <a:off x="3599892" y="2528900"/>
          <a:ext cx="388938" cy="444500"/>
        </p:xfrm>
        <a:graphic>
          <a:graphicData uri="http://schemas.openxmlformats.org/presentationml/2006/ole">
            <p:oleObj spid="_x0000_s51224" name="方程式" r:id="rId3" imgW="177569" imgH="202936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0102474"/>
              </p:ext>
            </p:extLst>
          </p:nvPr>
        </p:nvGraphicFramePr>
        <p:xfrm>
          <a:off x="2087724" y="1592796"/>
          <a:ext cx="388938" cy="444500"/>
        </p:xfrm>
        <a:graphic>
          <a:graphicData uri="http://schemas.openxmlformats.org/presentationml/2006/ole">
            <p:oleObj spid="_x0000_s51225" name="方程式" r:id="rId4" imgW="177569" imgH="202936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15794030"/>
              </p:ext>
            </p:extLst>
          </p:nvPr>
        </p:nvGraphicFramePr>
        <p:xfrm>
          <a:off x="3275856" y="2096852"/>
          <a:ext cx="2124075" cy="457200"/>
        </p:xfrm>
        <a:graphic>
          <a:graphicData uri="http://schemas.openxmlformats.org/presentationml/2006/ole">
            <p:oleObj spid="_x0000_s51226" name="方程式" r:id="rId5" imgW="889000" imgH="190500" progId="Equation.3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02288289"/>
              </p:ext>
            </p:extLst>
          </p:nvPr>
        </p:nvGraphicFramePr>
        <p:xfrm>
          <a:off x="6336196" y="2096852"/>
          <a:ext cx="1371600" cy="438150"/>
        </p:xfrm>
        <a:graphic>
          <a:graphicData uri="http://schemas.openxmlformats.org/presentationml/2006/ole">
            <p:oleObj spid="_x0000_s51227" name="方程式" r:id="rId6" imgW="685502" imgH="215806" progId="Equation.3">
              <p:embed/>
            </p:oleObj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429293"/>
              </p:ext>
            </p:extLst>
          </p:nvPr>
        </p:nvGraphicFramePr>
        <p:xfrm>
          <a:off x="2663788" y="3104964"/>
          <a:ext cx="2700300" cy="1082193"/>
        </p:xfrm>
        <a:graphic>
          <a:graphicData uri="http://schemas.openxmlformats.org/presentationml/2006/ole">
            <p:oleObj spid="_x0000_s51228" name="方程式" r:id="rId7" imgW="952087" imgH="380835" progId="Equation.3">
              <p:embed/>
            </p:oleObj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6965138"/>
              </p:ext>
            </p:extLst>
          </p:nvPr>
        </p:nvGraphicFramePr>
        <p:xfrm>
          <a:off x="5040052" y="4545124"/>
          <a:ext cx="1855788" cy="473075"/>
        </p:xfrm>
        <a:graphic>
          <a:graphicData uri="http://schemas.openxmlformats.org/presentationml/2006/ole">
            <p:oleObj spid="_x0000_s51229" name="方程式" r:id="rId8" imgW="888840" imgH="228600" progId="Equation.3">
              <p:embed/>
            </p:oleObj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1734748"/>
              </p:ext>
            </p:extLst>
          </p:nvPr>
        </p:nvGraphicFramePr>
        <p:xfrm>
          <a:off x="1007604" y="5121188"/>
          <a:ext cx="2616200" cy="496888"/>
        </p:xfrm>
        <a:graphic>
          <a:graphicData uri="http://schemas.openxmlformats.org/presentationml/2006/ole">
            <p:oleObj spid="_x0000_s51230" name="方程式" r:id="rId9" imgW="11808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40693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just">
              <a:buFont typeface="Wingdings" pitchFamily="2" charset="2"/>
              <a:buChar char="n"/>
            </a:pP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中央極限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定理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(Central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Limit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Theorem , CLT)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buNone/>
            </a:pP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If          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is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 random sample from </a:t>
            </a:r>
            <a:r>
              <a:rPr lang="en-US" altLang="zh-TW" sz="2800" u="sng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any probability distribution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with mean  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and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variance      , the sample mean     tends to be </a:t>
            </a:r>
            <a:r>
              <a:rPr lang="en-US" altLang="zh-TW" sz="2800" u="sng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normally distributed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with mean     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and variance       as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the </a:t>
            </a:r>
            <a:r>
              <a:rPr lang="en-US" altLang="zh-TW" sz="2800" u="sng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sample size increases indefinitely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.      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4823331"/>
              </p:ext>
            </p:extLst>
          </p:nvPr>
        </p:nvGraphicFramePr>
        <p:xfrm>
          <a:off x="899592" y="2132856"/>
          <a:ext cx="1839686" cy="396044"/>
        </p:xfrm>
        <a:graphic>
          <a:graphicData uri="http://schemas.openxmlformats.org/presentationml/2006/ole">
            <p:oleObj spid="_x0000_s52248" name="方程式" r:id="rId3" imgW="889000" imgH="190500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8877090"/>
              </p:ext>
            </p:extLst>
          </p:nvPr>
        </p:nvGraphicFramePr>
        <p:xfrm>
          <a:off x="3923928" y="2528900"/>
          <a:ext cx="533400" cy="463550"/>
        </p:xfrm>
        <a:graphic>
          <a:graphicData uri="http://schemas.openxmlformats.org/presentationml/2006/ole">
            <p:oleObj spid="_x0000_s52249" name="方程式" r:id="rId4" imgW="215713" imgH="190335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5280584"/>
              </p:ext>
            </p:extLst>
          </p:nvPr>
        </p:nvGraphicFramePr>
        <p:xfrm>
          <a:off x="6336196" y="2492896"/>
          <a:ext cx="533400" cy="533400"/>
        </p:xfrm>
        <a:graphic>
          <a:graphicData uri="http://schemas.openxmlformats.org/presentationml/2006/ole">
            <p:oleObj spid="_x0000_s52250" name="方程式" r:id="rId5" imgW="215619" imgH="215619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98207099"/>
              </p:ext>
            </p:extLst>
          </p:nvPr>
        </p:nvGraphicFramePr>
        <p:xfrm>
          <a:off x="1547664" y="2996952"/>
          <a:ext cx="400050" cy="457200"/>
        </p:xfrm>
        <a:graphic>
          <a:graphicData uri="http://schemas.openxmlformats.org/presentationml/2006/ole">
            <p:oleObj spid="_x0000_s52251" name="方程式" r:id="rId6" imgW="177569" imgH="202936" progId="Equation.3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7841738"/>
              </p:ext>
            </p:extLst>
          </p:nvPr>
        </p:nvGraphicFramePr>
        <p:xfrm>
          <a:off x="8064388" y="2960948"/>
          <a:ext cx="533400" cy="463550"/>
        </p:xfrm>
        <a:graphic>
          <a:graphicData uri="http://schemas.openxmlformats.org/presentationml/2006/ole">
            <p:oleObj spid="_x0000_s52252" name="方程式" r:id="rId7" imgW="215713" imgH="190335" progId="Equation.3">
              <p:embed/>
            </p:oleObj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7237322"/>
              </p:ext>
            </p:extLst>
          </p:nvPr>
        </p:nvGraphicFramePr>
        <p:xfrm>
          <a:off x="2375756" y="3248980"/>
          <a:ext cx="731838" cy="914400"/>
        </p:xfrm>
        <a:graphic>
          <a:graphicData uri="http://schemas.openxmlformats.org/presentationml/2006/ole">
            <p:oleObj spid="_x0000_s52253" name="方程式" r:id="rId8" imgW="304668" imgH="380835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77635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99592" y="306692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503548" y="1395413"/>
            <a:ext cx="8424863" cy="49593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  <a:defRPr/>
            </a:pP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l-GR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χ</a:t>
            </a:r>
            <a:r>
              <a:rPr lang="en-US" altLang="zh-TW" sz="2800" b="1" i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卡方</a:t>
            </a: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分配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1113"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為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n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個獨立標準常態隨機變數 </a:t>
            </a:r>
            <a:r>
              <a:rPr lang="en-US" altLang="zh-TW" sz="2800" dirty="0" err="1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</a:t>
            </a:r>
            <a:r>
              <a:rPr lang="en-US" altLang="zh-TW" sz="2800" baseline="-25000" dirty="0" err="1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i</a:t>
            </a:r>
            <a:r>
              <a:rPr lang="zh-TW" altLang="en-US" sz="2800" baseline="-25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平方加總的分配：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-76200">
              <a:buFont typeface="Arial" charset="0"/>
              <a:buNone/>
              <a:defRPr/>
            </a:pPr>
            <a:endParaRPr lang="zh-TW" altLang="en-US" sz="30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51711071"/>
              </p:ext>
            </p:extLst>
          </p:nvPr>
        </p:nvGraphicFramePr>
        <p:xfrm>
          <a:off x="1439652" y="2384884"/>
          <a:ext cx="6586538" cy="720725"/>
        </p:xfrm>
        <a:graphic>
          <a:graphicData uri="http://schemas.openxmlformats.org/presentationml/2006/ole">
            <p:oleObj spid="_x0000_s19464" name="Equation" r:id="rId3" imgW="3949700" imgH="431800" progId="">
              <p:embed/>
            </p:oleObj>
          </a:graphicData>
        </a:graphic>
      </p:graphicFrame>
      <p:pic>
        <p:nvPicPr>
          <p:cNvPr id="7" name="圖片 6" descr="圖2-7.bmp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5716" y="3248980"/>
            <a:ext cx="44862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just">
              <a:buFont typeface="Wingdings" pitchFamily="2" charset="2"/>
              <a:buChar char="Ø"/>
            </a:pP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卡方分配的性質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 algn="just">
              <a:lnSpc>
                <a:spcPts val="3600"/>
              </a:lnSpc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期望值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為自由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度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，變異數為兩倍自由度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2k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 </a:t>
            </a:r>
          </a:p>
          <a:p>
            <a:pPr marL="0" indent="0" algn="just">
              <a:lnSpc>
                <a:spcPts val="3600"/>
              </a:lnSpc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兩個獨立的卡方隨機變數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自由度為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</a:t>
            </a:r>
            <a:r>
              <a:rPr lang="en-US" altLang="zh-TW" sz="2800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</a:t>
            </a:r>
            <a:r>
              <a:rPr lang="en-US" altLang="zh-TW" sz="2800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相加成為  自由度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</a:t>
            </a:r>
            <a:r>
              <a:rPr lang="en-US" altLang="zh-TW" sz="2800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k</a:t>
            </a:r>
            <a:r>
              <a:rPr lang="en-US" altLang="zh-TW" sz="2800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的卡方分配隨機變數。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n"/>
            </a:pP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例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查卡方分配表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):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For 30 </a:t>
            </a:r>
            <a:r>
              <a:rPr lang="en-US" altLang="zh-TW" sz="280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d.f.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what is the probability that an observed chi-square value is greater than 13.78? 18.49 or 50.89?  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00911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just">
              <a:buFont typeface="Wingdings" pitchFamily="2" charset="2"/>
              <a:buChar char="n"/>
              <a:defRPr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               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是由常態分配母體隨機抽樣所得到之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隨機樣本的樣本變異數</a:t>
            </a:r>
            <a:r>
              <a:rPr lang="zh-TW" altLang="en-US" sz="2800" dirty="0" smtClean="0">
                <a:latin typeface="新細明體"/>
                <a:ea typeface="新細明體"/>
                <a:cs typeface="Times New Roman" pitchFamily="18" charset="0"/>
              </a:rPr>
              <a:t>，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</a:t>
            </a:r>
            <a:endParaRPr lang="zh-TW" altLang="en-US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None/>
              <a:defRPr/>
            </a:pP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</a:t>
            </a:r>
          </a:p>
          <a:p>
            <a:pPr algn="just">
              <a:buNone/>
              <a:defRPr/>
            </a:pP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例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: 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假設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X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~ N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   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8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，令</a:t>
            </a:r>
            <a:r>
              <a:rPr lang="en-US" altLang="zh-TW" sz="2800" i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=20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，則得到       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的機率  約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僅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0.005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4495580"/>
              </p:ext>
            </p:extLst>
          </p:nvPr>
        </p:nvGraphicFramePr>
        <p:xfrm>
          <a:off x="1115616" y="1484784"/>
          <a:ext cx="1836204" cy="681028"/>
        </p:xfrm>
        <a:graphic>
          <a:graphicData uri="http://schemas.openxmlformats.org/presentationml/2006/ole">
            <p:oleObj spid="_x0000_s53261" name="Equation" r:id="rId3" imgW="1205977" imgH="444307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2248076"/>
              </p:ext>
            </p:extLst>
          </p:nvPr>
        </p:nvGraphicFramePr>
        <p:xfrm>
          <a:off x="2771800" y="2600908"/>
          <a:ext cx="1862198" cy="1023999"/>
        </p:xfrm>
        <a:graphic>
          <a:graphicData uri="http://schemas.openxmlformats.org/presentationml/2006/ole">
            <p:oleObj spid="_x0000_s53262" name="方程式" r:id="rId4" imgW="749160" imgH="419040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1642470"/>
              </p:ext>
            </p:extLst>
          </p:nvPr>
        </p:nvGraphicFramePr>
        <p:xfrm>
          <a:off x="4680012" y="2780928"/>
          <a:ext cx="914400" cy="652463"/>
        </p:xfrm>
        <a:graphic>
          <a:graphicData uri="http://schemas.openxmlformats.org/presentationml/2006/ole">
            <p:oleObj spid="_x0000_s53263" name="方程式" r:id="rId5" imgW="330057" imgH="241195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73929"/>
              </p:ext>
            </p:extLst>
          </p:nvPr>
        </p:nvGraphicFramePr>
        <p:xfrm>
          <a:off x="2627784" y="3717032"/>
          <a:ext cx="533400" cy="465138"/>
        </p:xfrm>
        <a:graphic>
          <a:graphicData uri="http://schemas.openxmlformats.org/presentationml/2006/ole">
            <p:oleObj spid="_x0000_s53264" name="方程式" r:id="rId6" imgW="215713" imgH="190335" progId="Equation.3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0758727"/>
              </p:ext>
            </p:extLst>
          </p:nvPr>
        </p:nvGraphicFramePr>
        <p:xfrm>
          <a:off x="6516216" y="3753036"/>
          <a:ext cx="1066800" cy="457200"/>
        </p:xfrm>
        <a:graphic>
          <a:graphicData uri="http://schemas.openxmlformats.org/presentationml/2006/ole">
            <p:oleObj spid="_x0000_s53265" name="方程式" r:id="rId7" imgW="444307" imgH="190417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18145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263650" y="260648"/>
            <a:ext cx="721518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479070" y="1484784"/>
            <a:ext cx="8002587" cy="48926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  <a:defRPr/>
            </a:pP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t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分配：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spcBef>
                <a:spcPts val="1200"/>
              </a:spcBef>
              <a:buFont typeface="Arial" charset="0"/>
              <a:buNone/>
              <a:defRPr/>
            </a:pP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Z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：具標準常態分配之隨機變數。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：具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k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個自由度之卡方分配隨機變數</a:t>
            </a:r>
            <a:r>
              <a:rPr lang="zh-TW" altLang="en-US" sz="2800" dirty="0" smtClean="0">
                <a:latin typeface="Calibri" pitchFamily="34" charset="0"/>
                <a:ea typeface="標楷體" pitchFamily="65" charset="-120"/>
              </a:rPr>
              <a:t>。</a:t>
            </a:r>
            <a:endParaRPr lang="zh-TW" altLang="en-US" sz="2800" dirty="0">
              <a:latin typeface="Calibri" pitchFamily="34" charset="0"/>
              <a:ea typeface="標楷體" pitchFamily="65" charset="-120"/>
            </a:endParaRPr>
          </a:p>
        </p:txBody>
      </p:sp>
      <p:pic>
        <p:nvPicPr>
          <p:cNvPr id="7" name="圖片 6" descr="圖2-8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608388"/>
            <a:ext cx="41433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172746"/>
              </p:ext>
            </p:extLst>
          </p:nvPr>
        </p:nvGraphicFramePr>
        <p:xfrm>
          <a:off x="2411760" y="1592796"/>
          <a:ext cx="2844316" cy="1095375"/>
        </p:xfrm>
        <a:graphic>
          <a:graphicData uri="http://schemas.openxmlformats.org/presentationml/2006/ole">
            <p:oleObj spid="_x0000_s20491" name="方程式" r:id="rId4" imgW="736600" imgH="469900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0889042"/>
              </p:ext>
            </p:extLst>
          </p:nvPr>
        </p:nvGraphicFramePr>
        <p:xfrm>
          <a:off x="683568" y="3044385"/>
          <a:ext cx="474662" cy="561975"/>
        </p:xfrm>
        <a:graphic>
          <a:graphicData uri="http://schemas.openxmlformats.org/presentationml/2006/ole">
            <p:oleObj spid="_x0000_s20492" name="方程式" r:id="rId5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zh-TW" altLang="en-US" sz="44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4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4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altLang="zh-TW" sz="2800" i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分配的性質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buNone/>
            </a:pP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平均數為零，變異數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為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(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為自由度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，故</a:t>
            </a:r>
            <a:r>
              <a:rPr lang="en-US" altLang="zh-TW" sz="2800" i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分配的變異數大於標準常態分配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(flatter)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，當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增加，</a:t>
            </a:r>
            <a:r>
              <a:rPr lang="en-US" altLang="zh-TW" sz="2800" i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 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分配會越趨近於標準常態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</a:t>
            </a:r>
            <a:r>
              <a:rPr lang="zh-TW" altLang="en-US" sz="2800" dirty="0" smtClean="0">
                <a:latin typeface="新細明體"/>
                <a:ea typeface="新細明體"/>
                <a:cs typeface="Times New Roman" pitchFamily="18" charset="0"/>
              </a:rPr>
              <a:t>。</a:t>
            </a:r>
            <a:endParaRPr lang="en-US" altLang="zh-TW" sz="2800" dirty="0" smtClean="0">
              <a:latin typeface="新細明體"/>
              <a:ea typeface="新細明體"/>
              <a:cs typeface="Times New Roman" pitchFamily="18" charset="0"/>
            </a:endParaRPr>
          </a:p>
          <a:p>
            <a:pPr algn="just">
              <a:buNone/>
            </a:pPr>
            <a:endParaRPr lang="en-US" altLang="zh-TW" sz="2800" dirty="0">
              <a:latin typeface="新細明體"/>
              <a:ea typeface="新細明體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已知             </a:t>
            </a:r>
            <a:r>
              <a:rPr lang="zh-TW" altLang="en-US" dirty="0" smtClean="0">
                <a:latin typeface="新細明體"/>
                <a:ea typeface="新細明體"/>
              </a:rPr>
              <a:t>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故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因母體變異數未知</a:t>
            </a:r>
            <a:r>
              <a:rPr lang="zh-TW" altLang="en-US" sz="2800" dirty="0" smtClean="0">
                <a:latin typeface="新細明體"/>
                <a:ea typeface="新細明體"/>
              </a:rPr>
              <a:t>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以樣本變異數   取代</a:t>
            </a:r>
            <a:r>
              <a:rPr lang="zh-TW" altLang="en-US" sz="2800" dirty="0" smtClean="0">
                <a:latin typeface="新細明體"/>
                <a:ea typeface="新細明體"/>
              </a:rPr>
              <a:t>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則 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1177937"/>
              </p:ext>
            </p:extLst>
          </p:nvPr>
        </p:nvGraphicFramePr>
        <p:xfrm>
          <a:off x="1439652" y="3789040"/>
          <a:ext cx="2057400" cy="823913"/>
        </p:xfrm>
        <a:graphic>
          <a:graphicData uri="http://schemas.openxmlformats.org/presentationml/2006/ole">
            <p:oleObj spid="_x0000_s54284" name="方程式" r:id="rId3" imgW="952087" imgH="380835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4829205"/>
              </p:ext>
            </p:extLst>
          </p:nvPr>
        </p:nvGraphicFramePr>
        <p:xfrm>
          <a:off x="4355976" y="3609020"/>
          <a:ext cx="2387600" cy="989013"/>
        </p:xfrm>
        <a:graphic>
          <a:graphicData uri="http://schemas.openxmlformats.org/presentationml/2006/ole">
            <p:oleObj spid="_x0000_s54285" name="方程式" r:id="rId4" imgW="1104840" imgH="457200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7593942"/>
              </p:ext>
            </p:extLst>
          </p:nvPr>
        </p:nvGraphicFramePr>
        <p:xfrm>
          <a:off x="5976156" y="4437112"/>
          <a:ext cx="447675" cy="476250"/>
        </p:xfrm>
        <a:graphic>
          <a:graphicData uri="http://schemas.openxmlformats.org/presentationml/2006/ole">
            <p:oleObj spid="_x0000_s54286" name="方程式" r:id="rId5" imgW="215640" imgH="228600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1423299"/>
              </p:ext>
            </p:extLst>
          </p:nvPr>
        </p:nvGraphicFramePr>
        <p:xfrm>
          <a:off x="2735796" y="4941168"/>
          <a:ext cx="2052638" cy="1082675"/>
        </p:xfrm>
        <a:graphic>
          <a:graphicData uri="http://schemas.openxmlformats.org/presentationml/2006/ole">
            <p:oleObj spid="_x0000_s54287" name="方程式" r:id="rId6" imgW="863280" imgH="457200" progId="Equation.3">
              <p:embed/>
            </p:oleObj>
          </a:graphicData>
        </a:graphic>
      </p:graphicFrame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54288" name="Picture 1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91980" y="1988840"/>
            <a:ext cx="432049" cy="5760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3970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758952"/>
          </a:xfrm>
        </p:spPr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簡單機率理論</a:t>
            </a:r>
            <a:r>
              <a:rPr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直排文字版面配置區 2"/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 vert="horz"/>
              <a:lstStyle/>
              <a:p>
                <a:pPr marL="0" indent="0">
                  <a:lnSpc>
                    <a:spcPts val="3800"/>
                  </a:lnSpc>
                  <a:buNone/>
                </a:pPr>
                <a:r>
                  <a:rPr lang="zh-TW" altLang="en-US" sz="2800" dirty="0" smtClean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例</a:t>
                </a:r>
                <a:r>
                  <a:rPr lang="en-US" altLang="zh-TW" sz="2800" dirty="0" smtClean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: </a:t>
                </a:r>
                <a:r>
                  <a:rPr lang="zh-TW" altLang="en-US" sz="2800" dirty="0" smtClean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假設</a:t>
                </a:r>
                <a:r>
                  <a:rPr lang="en-US" altLang="zh-TW" sz="2800" dirty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15</a:t>
                </a:r>
                <a:r>
                  <a:rPr lang="zh-TW" altLang="en-US" sz="2800" dirty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天來麵包的日平均銷售量為</a:t>
                </a:r>
                <a:r>
                  <a:rPr lang="en-US" altLang="zh-TW" sz="2800" dirty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74</a:t>
                </a:r>
                <a:r>
                  <a:rPr lang="zh-TW" altLang="en-US" sz="2800" dirty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，樣本標準差</a:t>
                </a:r>
                <a:r>
                  <a:rPr lang="en-US" altLang="zh-TW" sz="2800" dirty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4</a:t>
                </a:r>
                <a:r>
                  <a:rPr lang="zh-TW" altLang="en-US" sz="2800" dirty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，</a:t>
                </a:r>
                <a:r>
                  <a:rPr lang="zh-TW" altLang="en-US" sz="2800" dirty="0" smtClean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請檢定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 smtClean="0">
                            <a:latin typeface="Cambria Math"/>
                            <a:ea typeface="標楷體" pitchFamily="65" charset="-12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altLang="zh-TW" sz="2800" b="0" i="1" smtClean="0">
                            <a:latin typeface="Cambria Math"/>
                            <a:ea typeface="標楷體" pitchFamily="65" charset="-120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TW" sz="2800" b="0" i="1" smtClean="0">
                            <a:latin typeface="Cambria Math"/>
                            <a:ea typeface="標楷體" pitchFamily="65" charset="-120"/>
                            <a:cs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800" b="0" i="1" smtClean="0">
                        <a:latin typeface="Cambria Math"/>
                        <a:ea typeface="標楷體" pitchFamily="65" charset="-120"/>
                        <a:cs typeface="Times New Roman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800" b="0" i="1" smtClean="0">
                            <a:latin typeface="Cambria Math"/>
                            <a:ea typeface="標楷體" pitchFamily="65" charset="-12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zh-TW" altLang="en-US" sz="2800" b="0" i="1" smtClean="0">
                            <a:latin typeface="Cambria Math"/>
                            <a:ea typeface="標楷體" pitchFamily="65" charset="-120"/>
                            <a:cs typeface="Times New Roman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TW" sz="2800" b="0" i="1" smtClean="0">
                            <a:latin typeface="Cambria Math"/>
                            <a:ea typeface="標楷體" pitchFamily="65" charset="-120"/>
                            <a:cs typeface="Times New Roman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altLang="zh-TW" sz="2800" dirty="0" smtClean="0"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=65</a:t>
                </a:r>
                <a:r>
                  <a:rPr lang="zh-TW" altLang="en-US" sz="2800" dirty="0" smtClean="0">
                    <a:latin typeface="新細明體"/>
                    <a:ea typeface="新細明體"/>
                    <a:cs typeface="Times New Roman" pitchFamily="18" charset="0"/>
                  </a:rPr>
                  <a:t>。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直排文字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 rotWithShape="1">
                <a:blip r:embed="rId2" cstate="print"/>
                <a:stretch>
                  <a:fillRect l="-1500" t="-927"/>
                </a:stretch>
              </a:blipFill>
            </p:spPr>
            <p:txBody>
              <a:bodyPr/>
              <a:lstStyle/>
              <a:p>
                <a:r>
                  <a:rPr lang="zh-TW" alt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817789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60958" y="1592796"/>
            <a:ext cx="8159514" cy="49657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  <a:defRPr/>
            </a:pPr>
            <a:r>
              <a:rPr lang="en-US" altLang="zh-TW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F</a:t>
            </a:r>
            <a:r>
              <a:rPr lang="zh-TW" altLang="en-US" sz="28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分配：</a:t>
            </a:r>
            <a:endParaRPr lang="en-US" altLang="zh-TW" sz="2800" b="1" i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None/>
              <a:defRPr/>
            </a:pPr>
            <a:endParaRPr lang="en-US" altLang="zh-TW" dirty="0" smtClean="0"/>
          </a:p>
          <a:p>
            <a:pPr>
              <a:buFont typeface="Arial" charset="0"/>
              <a:buNone/>
              <a:defRPr/>
            </a:pPr>
            <a:endParaRPr lang="en-US" altLang="zh-TW" dirty="0" smtClean="0"/>
          </a:p>
          <a:p>
            <a:pPr>
              <a:buFont typeface="Arial" charset="0"/>
              <a:buNone/>
              <a:defRPr/>
            </a:pPr>
            <a:endParaRPr lang="en-US" altLang="zh-TW" dirty="0" smtClean="0"/>
          </a:p>
          <a:p>
            <a:pPr marL="357188" indent="0">
              <a:spcBef>
                <a:spcPts val="0"/>
              </a:spcBef>
              <a:buFont typeface="Arial" charset="0"/>
              <a:buNone/>
              <a:defRPr/>
            </a:pPr>
            <a:endParaRPr lang="en-US" altLang="zh-TW" sz="2900" dirty="0" smtClean="0">
              <a:latin typeface="標楷體" pitchFamily="65" charset="-120"/>
              <a:ea typeface="標楷體" pitchFamily="65" charset="-120"/>
            </a:endParaRPr>
          </a:p>
          <a:p>
            <a:pPr marL="357188" indent="0">
              <a:spcBef>
                <a:spcPts val="0"/>
              </a:spcBef>
              <a:buFont typeface="Arial" charset="0"/>
              <a:buNone/>
              <a:defRPr/>
            </a:pP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為一自由度</a:t>
            </a: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9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k</a:t>
            </a:r>
            <a:r>
              <a:rPr lang="en-US" altLang="zh-TW" sz="2900" baseline="-25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</a:t>
            </a:r>
            <a:r>
              <a:rPr lang="en-US" altLang="zh-TW" sz="29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, k</a:t>
            </a:r>
            <a:r>
              <a:rPr lang="en-US" altLang="zh-TW" sz="2900" baseline="-25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的</a:t>
            </a:r>
            <a:r>
              <a:rPr lang="en-US" altLang="zh-TW" sz="29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F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分配。</a:t>
            </a:r>
            <a:endParaRPr lang="en-US" altLang="zh-TW" sz="2900" dirty="0" smtClean="0">
              <a:latin typeface="標楷體" pitchFamily="65" charset="-120"/>
              <a:ea typeface="標楷體" pitchFamily="65" charset="-120"/>
            </a:endParaRPr>
          </a:p>
          <a:p>
            <a:pPr marL="0" indent="-4572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zh-TW" altLang="en-US" sz="29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935596" y="368660"/>
            <a:ext cx="73453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9633902"/>
              </p:ext>
            </p:extLst>
          </p:nvPr>
        </p:nvGraphicFramePr>
        <p:xfrm>
          <a:off x="863588" y="2240868"/>
          <a:ext cx="7128792" cy="496262"/>
        </p:xfrm>
        <a:graphic>
          <a:graphicData uri="http://schemas.openxmlformats.org/presentationml/2006/ole">
            <p:oleObj spid="_x0000_s21522" name="Equation" r:id="rId3" imgW="4381500" imgH="304800" progId="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5312639"/>
              </p:ext>
            </p:extLst>
          </p:nvPr>
        </p:nvGraphicFramePr>
        <p:xfrm>
          <a:off x="1994458" y="2960948"/>
          <a:ext cx="5227637" cy="868363"/>
        </p:xfrm>
        <a:graphic>
          <a:graphicData uri="http://schemas.openxmlformats.org/presentationml/2006/ole">
            <p:oleObj spid="_x0000_s21523" name="Equation" r:id="rId4" imgW="3517900" imgH="5842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95536" y="1520788"/>
            <a:ext cx="8352928" cy="49657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變異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數是否相等的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檢定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假設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有兩組隨機樣本              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與               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分別來自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母體              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和              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今欲檢定        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虛無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假設成立下，以下隨機變數遵循</a:t>
            </a:r>
            <a:r>
              <a:rPr lang="en-US" altLang="zh-TW" sz="2800" i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分配：</a:t>
            </a:r>
          </a:p>
          <a:p>
            <a:pPr marL="0" indent="-4572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zh-TW" altLang="en-US" sz="29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935596" y="368660"/>
            <a:ext cx="73453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簡單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機率理論</a:t>
            </a:r>
            <a:r>
              <a:rPr kumimoji="0" lang="en-US" altLang="zh-TW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機率分配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36</a:t>
            </a:fld>
            <a:endParaRPr lang="en-US" altLang="zh-TW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7546139"/>
              </p:ext>
            </p:extLst>
          </p:nvPr>
        </p:nvGraphicFramePr>
        <p:xfrm>
          <a:off x="3693877" y="2132856"/>
          <a:ext cx="1828800" cy="396875"/>
        </p:xfrm>
        <a:graphic>
          <a:graphicData uri="http://schemas.openxmlformats.org/presentationml/2006/ole">
            <p:oleObj spid="_x0000_s55305" name="方程式" r:id="rId3" imgW="876300" imgH="190500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0323200"/>
              </p:ext>
            </p:extLst>
          </p:nvPr>
        </p:nvGraphicFramePr>
        <p:xfrm>
          <a:off x="5904148" y="2132856"/>
          <a:ext cx="1600200" cy="401638"/>
        </p:xfrm>
        <a:graphic>
          <a:graphicData uri="http://schemas.openxmlformats.org/presentationml/2006/ole">
            <p:oleObj spid="_x0000_s55306" name="方程式" r:id="rId4" imgW="761669" imgH="190417" progId="Equation.3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5777616"/>
              </p:ext>
            </p:extLst>
          </p:nvPr>
        </p:nvGraphicFramePr>
        <p:xfrm>
          <a:off x="1511660" y="2492896"/>
          <a:ext cx="1447800" cy="461963"/>
        </p:xfrm>
        <a:graphic>
          <a:graphicData uri="http://schemas.openxmlformats.org/presentationml/2006/ole">
            <p:oleObj spid="_x0000_s55307" name="方程式" r:id="rId5" imgW="685502" imgH="215806" progId="Equation.3">
              <p:embed/>
            </p:oleObj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2136968"/>
              </p:ext>
            </p:extLst>
          </p:nvPr>
        </p:nvGraphicFramePr>
        <p:xfrm>
          <a:off x="3312877" y="2528900"/>
          <a:ext cx="1295400" cy="446088"/>
        </p:xfrm>
        <a:graphic>
          <a:graphicData uri="http://schemas.openxmlformats.org/presentationml/2006/ole">
            <p:oleObj spid="_x0000_s55308" name="方程式" r:id="rId6" imgW="634449" imgH="215713" progId="Equation.3">
              <p:embed/>
            </p:oleObj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5134550"/>
              </p:ext>
            </p:extLst>
          </p:nvPr>
        </p:nvGraphicFramePr>
        <p:xfrm>
          <a:off x="6048164" y="2456892"/>
          <a:ext cx="1219200" cy="528638"/>
        </p:xfrm>
        <a:graphic>
          <a:graphicData uri="http://schemas.openxmlformats.org/presentationml/2006/ole">
            <p:oleObj spid="_x0000_s55309" name="方程式" r:id="rId7" imgW="507780" imgH="215806" progId="Equation.3">
              <p:embed/>
            </p:oleObj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58382624"/>
              </p:ext>
            </p:extLst>
          </p:nvPr>
        </p:nvGraphicFramePr>
        <p:xfrm>
          <a:off x="1547664" y="3753036"/>
          <a:ext cx="5562600" cy="1066800"/>
        </p:xfrm>
        <a:graphic>
          <a:graphicData uri="http://schemas.openxmlformats.org/presentationml/2006/ole">
            <p:oleObj spid="_x0000_s55310" name="方程式" r:id="rId8" imgW="2514600" imgH="482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8263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65626844"/>
              </p:ext>
            </p:extLst>
          </p:nvPr>
        </p:nvGraphicFramePr>
        <p:xfrm>
          <a:off x="431800" y="1592263"/>
          <a:ext cx="8229600" cy="4668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899592" y="260648"/>
            <a:ext cx="73453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基礎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統計概念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323528" y="1376772"/>
            <a:ext cx="59420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36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母體期望值的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估計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24731" y="1412776"/>
            <a:ext cx="8039100" cy="56880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zh-TW" altLang="en-US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不偏： </a:t>
            </a:r>
            <a:r>
              <a:rPr lang="el-GR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μ</a:t>
            </a:r>
            <a:r>
              <a:rPr lang="en-US" altLang="zh-TW" sz="2800" baseline="-25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 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的估計式若符合下列條件：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buFont typeface="Arial" charset="0"/>
              <a:buNone/>
              <a:defRPr/>
            </a:pP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indent="14288">
              <a:buFont typeface="Arial" charset="0"/>
              <a:buNone/>
              <a:defRPr/>
            </a:pP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一致性：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446088" indent="0">
              <a:spcBef>
                <a:spcPts val="600"/>
              </a:spcBef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隨著樣本數變大，    接近真實值的機率漸趨近於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，即                     。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效率：</a:t>
            </a:r>
            <a:endParaRPr lang="en-US" altLang="zh-TW" sz="28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57188" indent="0">
              <a:lnSpc>
                <a:spcPts val="3700"/>
              </a:lnSpc>
              <a:spcBef>
                <a:spcPts val="240"/>
              </a:spcBef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若    及    皆為     的不偏估計式，但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57188" indent="0">
              <a:lnSpc>
                <a:spcPts val="37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                     </a:t>
            </a:r>
            <a:r>
              <a:rPr lang="zh-TW" altLang="en-US" sz="2800" dirty="0" smtClean="0">
                <a:latin typeface="新細明體"/>
                <a:ea typeface="新細明體"/>
                <a:cs typeface="Times New Roman" panose="02020603050405020304" pitchFamily="18" charset="0"/>
              </a:rPr>
              <a:t>，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則      比較有效率，亦即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Font typeface="Arial" charset="0"/>
              <a:buNone/>
              <a:defRPr/>
            </a:pP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971600" y="278700"/>
            <a:ext cx="73453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基礎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統計概念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0915383"/>
              </p:ext>
            </p:extLst>
          </p:nvPr>
        </p:nvGraphicFramePr>
        <p:xfrm>
          <a:off x="1331640" y="1988840"/>
          <a:ext cx="4592638" cy="420688"/>
        </p:xfrm>
        <a:graphic>
          <a:graphicData uri="http://schemas.openxmlformats.org/presentationml/2006/ole">
            <p:oleObj spid="_x0000_s22562" name="Equation" r:id="rId3" imgW="3035300" imgH="279400" progId="">
              <p:embed/>
            </p:oleObj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6998176"/>
              </p:ext>
            </p:extLst>
          </p:nvPr>
        </p:nvGraphicFramePr>
        <p:xfrm>
          <a:off x="971600" y="2528900"/>
          <a:ext cx="4127500" cy="468312"/>
        </p:xfrm>
        <a:graphic>
          <a:graphicData uri="http://schemas.openxmlformats.org/presentationml/2006/ole">
            <p:oleObj spid="_x0000_s22563" name="Equation" r:id="rId4" imgW="2463800" imgH="279400" progId="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7712252"/>
              </p:ext>
            </p:extLst>
          </p:nvPr>
        </p:nvGraphicFramePr>
        <p:xfrm>
          <a:off x="3959932" y="3501008"/>
          <a:ext cx="396044" cy="458653"/>
        </p:xfrm>
        <a:graphic>
          <a:graphicData uri="http://schemas.openxmlformats.org/presentationml/2006/ole">
            <p:oleObj spid="_x0000_s22564" name="Equation" r:id="rId5" imgW="241195" imgH="279279" progId="">
              <p:embed/>
            </p:oleObj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3697651"/>
              </p:ext>
            </p:extLst>
          </p:nvPr>
        </p:nvGraphicFramePr>
        <p:xfrm>
          <a:off x="2519772" y="3933056"/>
          <a:ext cx="1681163" cy="466725"/>
        </p:xfrm>
        <a:graphic>
          <a:graphicData uri="http://schemas.openxmlformats.org/presentationml/2006/ole">
            <p:oleObj spid="_x0000_s22565" name="Equation" r:id="rId6" imgW="1002865" imgH="279279" progId="">
              <p:embed/>
            </p:oleObj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2389586"/>
              </p:ext>
            </p:extLst>
          </p:nvPr>
        </p:nvGraphicFramePr>
        <p:xfrm>
          <a:off x="1439652" y="4869160"/>
          <a:ext cx="403729" cy="468052"/>
        </p:xfrm>
        <a:graphic>
          <a:graphicData uri="http://schemas.openxmlformats.org/presentationml/2006/ole">
            <p:oleObj spid="_x0000_s22566" name="Equation" r:id="rId7" imgW="241195" imgH="279279" progId="">
              <p:embed/>
            </p:oleObj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1830484"/>
              </p:ext>
            </p:extLst>
          </p:nvPr>
        </p:nvGraphicFramePr>
        <p:xfrm>
          <a:off x="2123728" y="4869160"/>
          <a:ext cx="373556" cy="432048"/>
        </p:xfrm>
        <a:graphic>
          <a:graphicData uri="http://schemas.openxmlformats.org/presentationml/2006/ole">
            <p:oleObj spid="_x0000_s22567" name="Equation" r:id="rId8" imgW="241195" imgH="279279" progId="">
              <p:embed/>
            </p:oleObj>
          </a:graphicData>
        </a:graphic>
      </p:graphicFrame>
      <p:graphicFrame>
        <p:nvGraphicFramePr>
          <p:cNvPr id="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39332169"/>
              </p:ext>
            </p:extLst>
          </p:nvPr>
        </p:nvGraphicFramePr>
        <p:xfrm>
          <a:off x="3203848" y="4869160"/>
          <a:ext cx="403245" cy="468052"/>
        </p:xfrm>
        <a:graphic>
          <a:graphicData uri="http://schemas.openxmlformats.org/presentationml/2006/ole">
            <p:oleObj spid="_x0000_s22568" name="Equation" r:id="rId9" imgW="241195" imgH="279279" progId="">
              <p:embed/>
            </p:oleObj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58390364"/>
              </p:ext>
            </p:extLst>
          </p:nvPr>
        </p:nvGraphicFramePr>
        <p:xfrm>
          <a:off x="971600" y="5445224"/>
          <a:ext cx="2447925" cy="420687"/>
        </p:xfrm>
        <a:graphic>
          <a:graphicData uri="http://schemas.openxmlformats.org/presentationml/2006/ole">
            <p:oleObj spid="_x0000_s22569" name="Equation" r:id="rId10" imgW="1625600" imgH="279400" progId="">
              <p:embed/>
            </p:oleObj>
          </a:graphicData>
        </a:graphic>
      </p:graphicFrame>
      <p:graphicFrame>
        <p:nvGraphicFramePr>
          <p:cNvPr id="1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72276733"/>
              </p:ext>
            </p:extLst>
          </p:nvPr>
        </p:nvGraphicFramePr>
        <p:xfrm>
          <a:off x="959227" y="5877272"/>
          <a:ext cx="4713288" cy="482600"/>
        </p:xfrm>
        <a:graphic>
          <a:graphicData uri="http://schemas.openxmlformats.org/presentationml/2006/ole">
            <p:oleObj spid="_x0000_s22570" name="Equation" r:id="rId11" imgW="3098800" imgH="3175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38</a:t>
            </a:fld>
            <a:endParaRPr lang="en-US" altLang="zh-TW"/>
          </a:p>
        </p:txBody>
      </p:sp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70462775"/>
              </p:ext>
            </p:extLst>
          </p:nvPr>
        </p:nvGraphicFramePr>
        <p:xfrm>
          <a:off x="4103948" y="5445224"/>
          <a:ext cx="396044" cy="459142"/>
        </p:xfrm>
        <a:graphic>
          <a:graphicData uri="http://schemas.openxmlformats.org/presentationml/2006/ole">
            <p:oleObj spid="_x0000_s22571" name="Equation" r:id="rId12" imgW="241195" imgH="27927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758952"/>
          </a:xfrm>
        </p:spPr>
        <p:txBody>
          <a:bodyPr anchor="t">
            <a:noAutofit/>
          </a:bodyPr>
          <a:lstStyle/>
          <a:p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基礎統計概念</a:t>
            </a:r>
            <a: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just">
              <a:lnSpc>
                <a:spcPts val="38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樣本數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20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，樣本平均數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6.5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，樣本標準差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，顯著水準</a:t>
            </a:r>
            <a:r>
              <a:rPr lang="en-US" altLang="zh-TW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1% 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，檢定       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       </a:t>
            </a:r>
            <a:r>
              <a:rPr lang="zh-TW" altLang="en-US" sz="2800" dirty="0" smtClean="0">
                <a:latin typeface="新細明體"/>
                <a:ea typeface="新細明體"/>
                <a:cs typeface="Times New Roman" pitchFamily="18" charset="0"/>
              </a:rPr>
              <a:t>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對立假設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Times New Roman" pitchFamily="18" charset="0"/>
            </a:endParaRPr>
          </a:p>
          <a:p>
            <a:pPr algn="just">
              <a:lnSpc>
                <a:spcPts val="38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信賴區間檢定法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ts val="3800"/>
              </a:lnSpc>
              <a:buFont typeface="Wingdings" panose="05000000000000000000" pitchFamily="2" charset="2"/>
              <a:buChar char="Ø"/>
            </a:pP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ts val="38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顯著</a:t>
            </a:r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性檢定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法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ts val="3800"/>
              </a:lnSpc>
              <a:buFont typeface="Wingdings" panose="05000000000000000000" pitchFamily="2" charset="2"/>
              <a:buChar char="Ø"/>
            </a:pP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ts val="3800"/>
              </a:lnSpc>
              <a:buFont typeface="Wingdings" panose="05000000000000000000" pitchFamily="2" charset="2"/>
              <a:buChar char="Ø"/>
            </a:pPr>
            <a:r>
              <a:rPr lang="en-US" altLang="zh-TW" sz="2800" i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值的概念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39</a:t>
            </a:fld>
            <a:endParaRPr lang="en-US" altLang="zh-TW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61234860"/>
              </p:ext>
            </p:extLst>
          </p:nvPr>
        </p:nvGraphicFramePr>
        <p:xfrm>
          <a:off x="2699792" y="2132856"/>
          <a:ext cx="1828800" cy="457200"/>
        </p:xfrm>
        <a:graphic>
          <a:graphicData uri="http://schemas.openxmlformats.org/presentationml/2006/ole">
            <p:oleObj spid="_x0000_s56324" name="方程式" r:id="rId3" imgW="761669" imgH="190417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62127776"/>
              </p:ext>
            </p:extLst>
          </p:nvPr>
        </p:nvGraphicFramePr>
        <p:xfrm>
          <a:off x="6300192" y="2132856"/>
          <a:ext cx="1600200" cy="409575"/>
        </p:xfrm>
        <a:graphic>
          <a:graphicData uri="http://schemas.openxmlformats.org/presentationml/2006/ole">
            <p:oleObj spid="_x0000_s56325" name="方程式" r:id="rId4" imgW="749300" imgH="1905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01741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899592" y="296652"/>
            <a:ext cx="73453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基礎</a:t>
            </a:r>
            <a:r>
              <a:rPr kumimoji="0" lang="zh-TW" altLang="en-US" sz="4000" dirty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統計概念</a:t>
            </a:r>
            <a:endParaRPr lang="en-US" altLang="zh-TW" sz="40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"/>
          </p:nvPr>
        </p:nvSpPr>
        <p:spPr>
          <a:xfrm>
            <a:off x="755576" y="1484313"/>
            <a:ext cx="7813675" cy="5184775"/>
          </a:xfrm>
        </p:spPr>
        <p:txBody>
          <a:bodyPr/>
          <a:lstStyle/>
          <a:p>
            <a:pPr marL="534988" indent="0">
              <a:buFont typeface="Arial" pitchFamily="34" charset="0"/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例題：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34988" indent="0">
              <a:buFont typeface="Arial" pitchFamily="34" charset="0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假設           ，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若需檢定的虛無假設和對立假設分別為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           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且 </a:t>
            </a:r>
            <a:r>
              <a:rPr lang="en-US" altLang="zh-TW" sz="2800" i="1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t 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=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1.52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n=20</a:t>
            </a:r>
            <a:endParaRPr lang="en-US" altLang="zh-TW" sz="2800" dirty="0" smtClean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endParaRPr lang="en-US" altLang="zh-TW" sz="2800" dirty="0" smtClean="0">
              <a:latin typeface="Cataneo BT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endParaRPr lang="en-US" altLang="zh-TW" sz="2800" dirty="0" smtClean="0">
              <a:latin typeface="Cataneo BT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r>
              <a:rPr lang="zh-TW" altLang="en-US" sz="2800" dirty="0" smtClean="0">
                <a:latin typeface="Cataneo BT"/>
                <a:ea typeface="標楷體" pitchFamily="65" charset="-120"/>
              </a:rPr>
              <a:t>我們可找到無法拒絕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H</a:t>
            </a:r>
            <a:r>
              <a:rPr lang="en-US" altLang="zh-TW" sz="2800" baseline="-25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0</a:t>
            </a:r>
            <a:r>
              <a:rPr lang="zh-TW" altLang="en-US" sz="2800" dirty="0" smtClean="0">
                <a:latin typeface="Cataneo BT"/>
                <a:ea typeface="標楷體" pitchFamily="65" charset="-120"/>
              </a:rPr>
              <a:t>的最大顯著水準</a:t>
            </a:r>
            <a:endParaRPr lang="en-US" altLang="zh-TW" sz="2800" dirty="0" smtClean="0">
              <a:latin typeface="Cataneo BT"/>
              <a:ea typeface="標楷體" pitchFamily="65" charset="-120"/>
            </a:endParaRPr>
          </a:p>
          <a:p>
            <a:pPr marL="534988" indent="0">
              <a:spcBef>
                <a:spcPct val="0"/>
              </a:spcBef>
              <a:buFont typeface="Arial" pitchFamily="34" charset="0"/>
              <a:buNone/>
            </a:pPr>
            <a:endParaRPr lang="zh-TW" altLang="en-US" sz="3000" dirty="0" smtClean="0">
              <a:latin typeface="Cataneo BT"/>
            </a:endParaRPr>
          </a:p>
        </p:txBody>
      </p:sp>
      <p:pic>
        <p:nvPicPr>
          <p:cNvPr id="8" name="Picture 6" descr="C:\Documents and Settings\mcu\Local Settings\Temporary Internet Files\Content.IE5\E536EHW5\MC90032690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742" y="1376772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0489518"/>
              </p:ext>
            </p:extLst>
          </p:nvPr>
        </p:nvGraphicFramePr>
        <p:xfrm>
          <a:off x="2159732" y="2060848"/>
          <a:ext cx="1905000" cy="428625"/>
        </p:xfrm>
        <a:graphic>
          <a:graphicData uri="http://schemas.openxmlformats.org/presentationml/2006/ole">
            <p:oleObj spid="_x0000_s23566" name="Equation" r:id="rId4" imgW="1244600" imgH="279400" progId="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29425453"/>
              </p:ext>
            </p:extLst>
          </p:nvPr>
        </p:nvGraphicFramePr>
        <p:xfrm>
          <a:off x="1619672" y="3032956"/>
          <a:ext cx="3498850" cy="465138"/>
        </p:xfrm>
        <a:graphic>
          <a:graphicData uri="http://schemas.openxmlformats.org/presentationml/2006/ole">
            <p:oleObj spid="_x0000_s23567" name="Equation" r:id="rId5" imgW="2108200" imgH="279400" progId="">
              <p:embed/>
            </p:oleObj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FC30C-551C-4B3C-AF9E-39C76DB6993B}" type="slidenum">
              <a:rPr lang="en-US" altLang="zh-TW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23572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7684" y="4329099"/>
            <a:ext cx="4896544" cy="489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subSp spid="_x0000_s23566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subSp spid="_x0000_s23566"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subSp spid="_x0000_s23566"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subSp spid="_x0000_s23567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subSp spid="_x0000_s23567"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subSp spid="_x0000_s23567"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7" grpId="0" build="p" autoUpdateAnimBg="0" advAuto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1887</TotalTime>
  <Words>1377</Words>
  <Application>Microsoft Office PowerPoint</Application>
  <PresentationFormat>如螢幕大小 (4:3)</PresentationFormat>
  <Paragraphs>316</Paragraphs>
  <Slides>40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40</vt:i4>
      </vt:variant>
    </vt:vector>
  </HeadingPairs>
  <TitlesOfParts>
    <vt:vector size="43" baseType="lpstr">
      <vt:lpstr>市鎮</vt:lpstr>
      <vt:lpstr>方程式</vt:lpstr>
      <vt:lpstr>Equation</vt:lpstr>
      <vt:lpstr>統計複習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 </vt:lpstr>
      <vt:lpstr>投影片 17</vt:lpstr>
      <vt:lpstr>投影片 18</vt:lpstr>
      <vt:lpstr>投影片 19</vt:lpstr>
      <vt:lpstr>投影片 20</vt:lpstr>
      <vt:lpstr>簡單機率理論 </vt:lpstr>
      <vt:lpstr>簡單機率理論 </vt:lpstr>
      <vt:lpstr>投影片 23</vt:lpstr>
      <vt:lpstr>投影片 24</vt:lpstr>
      <vt:lpstr>投影片 25</vt:lpstr>
      <vt:lpstr>簡單機率理論-機率分配 </vt:lpstr>
      <vt:lpstr>簡單機率理論-機率分配</vt:lpstr>
      <vt:lpstr>簡單機率理論-機率分配</vt:lpstr>
      <vt:lpstr>投影片 29</vt:lpstr>
      <vt:lpstr>簡單機率理論-機率分配 </vt:lpstr>
      <vt:lpstr>簡單機率理論-機率分配 </vt:lpstr>
      <vt:lpstr>投影片 32</vt:lpstr>
      <vt:lpstr>簡單機率理論-機率分配 </vt:lpstr>
      <vt:lpstr>簡單機率理論-機率分配 </vt:lpstr>
      <vt:lpstr>投影片 35</vt:lpstr>
      <vt:lpstr>投影片 36</vt:lpstr>
      <vt:lpstr>投影片 37</vt:lpstr>
      <vt:lpstr>投影片 38</vt:lpstr>
      <vt:lpstr>基礎統計概念 </vt:lpstr>
      <vt:lpstr>投影片 40</vt:lpstr>
    </vt:vector>
  </TitlesOfParts>
  <Company>Guild Design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 2007</dc:title>
  <dc:creator>www.themegallery.com</dc:creator>
  <cp:lastModifiedBy>user</cp:lastModifiedBy>
  <cp:revision>190</cp:revision>
  <dcterms:created xsi:type="dcterms:W3CDTF">2008-06-30T09:57:40Z</dcterms:created>
  <dcterms:modified xsi:type="dcterms:W3CDTF">2015-09-16T05:51:47Z</dcterms:modified>
</cp:coreProperties>
</file>